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3"/>
  </p:sldMasterIdLst>
  <p:notesMasterIdLst>
    <p:notesMasterId r:id="rId20"/>
  </p:notesMasterIdLst>
  <p:sldIdLst>
    <p:sldId id="257" r:id="rId4"/>
    <p:sldId id="408" r:id="rId5"/>
    <p:sldId id="366" r:id="rId6"/>
    <p:sldId id="413" r:id="rId7"/>
    <p:sldId id="313" r:id="rId8"/>
    <p:sldId id="398" r:id="rId9"/>
    <p:sldId id="404" r:id="rId10"/>
    <p:sldId id="412" r:id="rId11"/>
    <p:sldId id="414" r:id="rId12"/>
    <p:sldId id="401" r:id="rId13"/>
    <p:sldId id="402" r:id="rId14"/>
    <p:sldId id="403" r:id="rId15"/>
    <p:sldId id="341" r:id="rId16"/>
    <p:sldId id="397" r:id="rId17"/>
    <p:sldId id="387" r:id="rId18"/>
    <p:sldId id="405" r:id="rId19"/>
  </p:sldIdLst>
  <p:sldSz cx="12192000" cy="6858000"/>
  <p:notesSz cx="7010400" cy="9296400"/>
  <p:embeddedFontLst>
    <p:embeddedFont>
      <p:font typeface="Acumin Pro" panose="020B0604020202020204" charset="0"/>
      <p:regular r:id="rId21"/>
      <p:bold r:id="rId22"/>
      <p:italic r:id="rId23"/>
      <p:boldItalic r:id="rId24"/>
    </p:embeddedFont>
    <p:embeddedFont>
      <p:font typeface="Acumin Pro ExtraCondensed" panose="020B0604020202020204" charset="0"/>
      <p:regular r:id="rId25"/>
      <p:bold r:id="rId26"/>
      <p:italic r:id="rId27"/>
      <p:boldItalic r:id="rId28"/>
    </p:embeddedFont>
    <p:embeddedFont>
      <p:font typeface="Acumin Pro ExtraCondensed Smbd" panose="020B0604020202020204" charset="0"/>
      <p:regular r:id="rId29"/>
      <p:bold r:id="rId30"/>
      <p:italic r:id="rId31"/>
      <p:boldItalic r:id="rId32"/>
    </p:embeddedFont>
    <p:embeddedFont>
      <p:font typeface="Acumin Pro Medium" panose="020B0604020202020204" charset="0"/>
      <p:regular r:id="rId33"/>
      <p:bold r:id="rId34"/>
      <p:italic r:id="rId35"/>
      <p:boldItalic r:id="rId36"/>
    </p:embeddedFont>
    <p:embeddedFont>
      <p:font typeface="Acumin Pro Semibold" panose="020B0604020202020204" charset="0"/>
      <p:regular r:id="rId37"/>
      <p:bold r:id="rId38"/>
      <p:italic r:id="rId39"/>
      <p:boldItalic r:id="rId40"/>
    </p:embeddedFont>
    <p:embeddedFont>
      <p:font typeface="Acumin Pro SemiCondensed" panose="020B0604020202020204" charset="0"/>
      <p:regular r:id="rId41"/>
      <p:bold r:id="rId42"/>
      <p:italic r:id="rId43"/>
      <p:boldItalic r:id="rId44"/>
    </p:embeddedFont>
    <p:embeddedFont>
      <p:font typeface="Arial Narrow" panose="020B0606020202030204" pitchFamily="3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United Sans Cd Md" pitchFamily="50" charset="0"/>
      <p:regular r:id="rId53"/>
    </p:embeddedFont>
    <p:embeddedFont>
      <p:font typeface="United Sans Rg Md" pitchFamily="50" charset="0"/>
      <p:regular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C8"/>
    <a:srgbClr val="D15F27"/>
    <a:srgbClr val="789B4A"/>
    <a:srgbClr val="005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6433"/>
  </p:normalViewPr>
  <p:slideViewPr>
    <p:cSldViewPr snapToGrid="0" snapToObjects="1">
      <p:cViewPr varScale="1">
        <p:scale>
          <a:sx n="82" d="100"/>
          <a:sy n="82" d="100"/>
        </p:scale>
        <p:origin x="504" y="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font" Target="fonts/font30.fntdata"/><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font" Target="fonts/font9.fntdata"/><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openxmlformats.org/officeDocument/2006/relationships/font" Target="fonts/font33.fntdata"/><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31.fntdata"/><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54" Type="http://schemas.openxmlformats.org/officeDocument/2006/relationships/font" Target="fonts/font34.fntdata"/><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font" Target="fonts/font29.fntdata"/><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font" Target="fonts/font3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A55EAA-D64B-A54D-9AD6-840407C79D5E}" type="datetimeFigureOut">
              <a:rPr lang="en-US" smtClean="0"/>
              <a:t>4/26/2024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1" name="Purdue Logo" descr="Purdue Logo">
            <a:extLst>
              <a:ext uri="{FF2B5EF4-FFF2-40B4-BE49-F238E27FC236}">
                <a16:creationId xmlns:a16="http://schemas.microsoft.com/office/drawing/2014/main" id="{729E0708-CAA1-6E42-88EC-DDAEC16FAE2E}"/>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7" name="Date"/>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4/26/2024</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4/26/2024</a:t>
            </a:fld>
            <a:endParaRPr lang="en-US" dirty="0"/>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6" name="Black Bar">
            <a:extLst>
              <a:ext uri="{FF2B5EF4-FFF2-40B4-BE49-F238E27FC236}">
                <a16:creationId xmlns:a16="http://schemas.microsoft.com/office/drawing/2014/main" id="{A66A797F-CC2D-F24E-8D26-8632FDB68C4C}"/>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07520" y="437030"/>
            <a:ext cx="7988980"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666056"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16" name="Date">
            <a:extLst>
              <a:ext uri="{FF2B5EF4-FFF2-40B4-BE49-F238E27FC236}">
                <a16:creationId xmlns:a16="http://schemas.microsoft.com/office/drawing/2014/main" id="{714077B3-45FB-7B43-8C19-3B82C49646B4}"/>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4/26/2024</a:t>
            </a:fld>
            <a:endParaRPr lang="en-US" dirty="0"/>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9" name="Line 1">
            <a:extLst>
              <a:ext uri="{FF2B5EF4-FFF2-40B4-BE49-F238E27FC236}">
                <a16:creationId xmlns:a16="http://schemas.microsoft.com/office/drawing/2014/main" id="{8936B9D4-1725-3C46-A32F-C28623BAF26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A8A4F2E5-6CC0-B242-9D18-2446C1D7DE8A}"/>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4" name="Black Bar">
            <a:extLst>
              <a:ext uri="{FF2B5EF4-FFF2-40B4-BE49-F238E27FC236}">
                <a16:creationId xmlns:a16="http://schemas.microsoft.com/office/drawing/2014/main" id="{0AE71379-F4D3-D147-9F20-2FE1D74B2D32}"/>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20" y="437030"/>
            <a:ext cx="7988978"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107518"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23" name="Line 3">
            <a:extLst>
              <a:ext uri="{FF2B5EF4-FFF2-40B4-BE49-F238E27FC236}">
                <a16:creationId xmlns:a16="http://schemas.microsoft.com/office/drawing/2014/main" id="{3DD2E154-C016-6747-BDF9-C46FDA8D557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16" name="Date">
            <a:extLst>
              <a:ext uri="{FF2B5EF4-FFF2-40B4-BE49-F238E27FC236}">
                <a16:creationId xmlns:a16="http://schemas.microsoft.com/office/drawing/2014/main" id="{C8365B71-1339-9448-BF22-95AA51DA73FB}"/>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4/26/2024</a:t>
            </a:fld>
            <a:endParaRPr lang="en-US" dirty="0"/>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CADA4B44-4E54-AC4F-B94D-753D8198844A}"/>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FC7C8D95-DE0A-F44D-8875-2ED2F195BB2F}"/>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4/26/2024</a:t>
            </a:fld>
            <a:endParaRPr lang="en-US" dirty="0"/>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 Picture">
    <p:bg>
      <p:bgPr>
        <a:solidFill>
          <a:schemeClr val="accent4"/>
        </a:solidFill>
        <a:effectLst/>
      </p:bgPr>
    </p:bg>
    <p:spTree>
      <p:nvGrpSpPr>
        <p:cNvPr id="1" name=""/>
        <p:cNvGrpSpPr/>
        <p:nvPr/>
      </p:nvGrpSpPr>
      <p:grpSpPr>
        <a:xfrm>
          <a:off x="0" y="0"/>
          <a:ext cx="0" cy="0"/>
          <a:chOff x="0" y="0"/>
          <a:chExt cx="0" cy="0"/>
        </a:xfrm>
      </p:grpSpPr>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4/26/2024</a:t>
            </a:fld>
            <a:endParaRPr lang="en-US" dirty="0"/>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393250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Md"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4/26/2024</a:t>
            </a:fld>
            <a:endParaRPr lang="en-US" dirty="0"/>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628902"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628900"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4/26/2024</a:t>
            </a:fld>
            <a:endParaRPr lang="en-US" dirty="0"/>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4/26/2024</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6" r:id="rId6"/>
    <p:sldLayoutId id="2147483723" r:id="rId7"/>
    <p:sldLayoutId id="2147483724" r:id="rId8"/>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4EA7F14-B9DE-164B-9F38-47D5668D2586}"/>
              </a:ext>
            </a:extLst>
          </p:cNvPr>
          <p:cNvSpPr>
            <a:spLocks noGrp="1"/>
          </p:cNvSpPr>
          <p:nvPr>
            <p:ph type="ctrTitle"/>
          </p:nvPr>
        </p:nvSpPr>
        <p:spPr>
          <a:xfrm>
            <a:off x="2647198" y="1501742"/>
            <a:ext cx="7654483" cy="1828193"/>
          </a:xfrm>
        </p:spPr>
        <p:txBody>
          <a:bodyPr/>
          <a:lstStyle/>
          <a:p>
            <a:r>
              <a:rPr lang="en-US" sz="4400" dirty="0">
                <a:latin typeface="Arial Narrow" panose="020B0604020202020204" pitchFamily="34" charset="0"/>
                <a:cs typeface="Arial Narrow" panose="020B0604020202020204" pitchFamily="34" charset="0"/>
              </a:rPr>
              <a:t>Purdue excellence in research administration: PERA</a:t>
            </a:r>
          </a:p>
        </p:txBody>
      </p:sp>
      <p:sp>
        <p:nvSpPr>
          <p:cNvPr id="4" name="Date">
            <a:extLst>
              <a:ext uri="{FF2B5EF4-FFF2-40B4-BE49-F238E27FC236}">
                <a16:creationId xmlns:a16="http://schemas.microsoft.com/office/drawing/2014/main" id="{7488F1B0-19AE-FE4B-A8CD-0F44AB281CC5}"/>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alpha val="70000"/>
                  </a:srgbClr>
                </a:solidFill>
                <a:effectLst/>
                <a:uLnTx/>
                <a:uFillTx/>
                <a:latin typeface="Acumin Pro" panose="020B0504020202020204" pitchFamily="34" charset="77"/>
                <a:ea typeface="+mn-ea"/>
                <a:cs typeface="+mn-cs"/>
              </a:rPr>
              <a:t>4/24/2024</a:t>
            </a:r>
          </a:p>
        </p:txBody>
      </p:sp>
      <p:sp>
        <p:nvSpPr>
          <p:cNvPr id="5" name="Slide Number">
            <a:extLst>
              <a:ext uri="{FF2B5EF4-FFF2-40B4-BE49-F238E27FC236}">
                <a16:creationId xmlns:a16="http://schemas.microsoft.com/office/drawing/2014/main" id="{FFCAA48C-2045-8749-8754-B722B9DB8A5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FFFFFF"/>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US" sz="1000" b="1" i="0" u="none" strike="noStrike" kern="1200" cap="none" spc="0" normalizeH="0" baseline="0" noProof="0" dirty="0">
              <a:ln>
                <a:noFill/>
              </a:ln>
              <a:solidFill>
                <a:srgbClr val="FFFFFF"/>
              </a:solidFill>
              <a:effectLst/>
              <a:uLnTx/>
              <a:uFillTx/>
              <a:latin typeface="Acumin Pro Semibold" panose="020B0504020202020204" pitchFamily="34" charset="77"/>
              <a:ea typeface="+mn-ea"/>
              <a:cs typeface="+mn-cs"/>
            </a:endParaRPr>
          </a:p>
        </p:txBody>
      </p:sp>
      <p:pic>
        <p:nvPicPr>
          <p:cNvPr id="8" name="Picture 7">
            <a:extLst>
              <a:ext uri="{FF2B5EF4-FFF2-40B4-BE49-F238E27FC236}">
                <a16:creationId xmlns:a16="http://schemas.microsoft.com/office/drawing/2014/main" id="{EA01F0ED-DC49-B55B-562D-18E59A4BF82A}"/>
              </a:ext>
            </a:extLst>
          </p:cNvPr>
          <p:cNvPicPr>
            <a:picLocks noChangeAspect="1"/>
          </p:cNvPicPr>
          <p:nvPr/>
        </p:nvPicPr>
        <p:blipFill>
          <a:blip r:embed="rId2"/>
          <a:srcRect/>
          <a:stretch/>
        </p:blipFill>
        <p:spPr>
          <a:xfrm>
            <a:off x="1717298" y="5990598"/>
            <a:ext cx="4330700" cy="460284"/>
          </a:xfrm>
          <a:prstGeom prst="rect">
            <a:avLst/>
          </a:prstGeom>
        </p:spPr>
      </p:pic>
      <p:sp>
        <p:nvSpPr>
          <p:cNvPr id="6" name="Subtitle">
            <a:extLst>
              <a:ext uri="{FF2B5EF4-FFF2-40B4-BE49-F238E27FC236}">
                <a16:creationId xmlns:a16="http://schemas.microsoft.com/office/drawing/2014/main" id="{843C7557-1A10-4C5E-AFC9-551AA7BA159D}"/>
              </a:ext>
            </a:extLst>
          </p:cNvPr>
          <p:cNvSpPr>
            <a:spLocks noGrp="1"/>
          </p:cNvSpPr>
          <p:nvPr>
            <p:ph type="subTitle" idx="1"/>
          </p:nvPr>
        </p:nvSpPr>
        <p:spPr>
          <a:xfrm>
            <a:off x="2647197" y="3937834"/>
            <a:ext cx="6801603" cy="338554"/>
          </a:xfrm>
        </p:spPr>
        <p:txBody>
          <a:bodyPr/>
          <a:lstStyle/>
          <a:p>
            <a:r>
              <a:rPr lang="en-US" dirty="0">
                <a:latin typeface="Arial" panose="020B0604020202020204" pitchFamily="34" charset="0"/>
                <a:cs typeface="Arial" panose="020B0604020202020204" pitchFamily="34" charset="0"/>
              </a:rPr>
              <a:t>April 2024 Update</a:t>
            </a:r>
          </a:p>
        </p:txBody>
      </p:sp>
      <p:pic>
        <p:nvPicPr>
          <p:cNvPr id="9" name="Picture 8" descr="A black and white sign with white text&#10;&#10;Description automatically generated">
            <a:extLst>
              <a:ext uri="{FF2B5EF4-FFF2-40B4-BE49-F238E27FC236}">
                <a16:creationId xmlns:a16="http://schemas.microsoft.com/office/drawing/2014/main" id="{5B31471C-24E4-423D-9F3C-A630B5E8C04E}"/>
              </a:ext>
            </a:extLst>
          </p:cNvPr>
          <p:cNvPicPr>
            <a:picLocks noChangeAspect="1"/>
          </p:cNvPicPr>
          <p:nvPr/>
        </p:nvPicPr>
        <p:blipFill>
          <a:blip r:embed="rId3"/>
          <a:stretch>
            <a:fillRect/>
          </a:stretch>
        </p:blipFill>
        <p:spPr>
          <a:xfrm>
            <a:off x="7916092" y="3817493"/>
            <a:ext cx="2750859" cy="1379039"/>
          </a:xfrm>
          <a:prstGeom prst="rect">
            <a:avLst/>
          </a:prstGeom>
        </p:spPr>
      </p:pic>
    </p:spTree>
    <p:extLst>
      <p:ext uri="{BB962C8B-B14F-4D97-AF65-F5344CB8AC3E}">
        <p14:creationId xmlns:p14="http://schemas.microsoft.com/office/powerpoint/2010/main" val="2708108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B56CD7-9252-4A9E-91DD-30126796A580}"/>
              </a:ext>
            </a:extLst>
          </p:cNvPr>
          <p:cNvSpPr>
            <a:spLocks noGrp="1"/>
          </p:cNvSpPr>
          <p:nvPr>
            <p:ph type="subTitle" idx="1"/>
          </p:nvPr>
        </p:nvSpPr>
        <p:spPr/>
        <p:txBody>
          <a:bodyPr/>
          <a:lstStyle/>
          <a:p>
            <a:r>
              <a:rPr lang="en-US" dirty="0"/>
              <a:t>Overarching Impacts </a:t>
            </a:r>
          </a:p>
        </p:txBody>
      </p:sp>
      <p:sp>
        <p:nvSpPr>
          <p:cNvPr id="5" name="Date Placeholder 4">
            <a:extLst>
              <a:ext uri="{FF2B5EF4-FFF2-40B4-BE49-F238E27FC236}">
                <a16:creationId xmlns:a16="http://schemas.microsoft.com/office/drawing/2014/main" id="{F9EEFF75-38D2-4966-8686-2BE9EFEF62F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rPr>
              <a:t>4/24/2024</a:t>
            </a:r>
          </a:p>
        </p:txBody>
      </p:sp>
      <p:sp>
        <p:nvSpPr>
          <p:cNvPr id="6" name="Slide Number Placeholder 5">
            <a:extLst>
              <a:ext uri="{FF2B5EF4-FFF2-40B4-BE49-F238E27FC236}">
                <a16:creationId xmlns:a16="http://schemas.microsoft.com/office/drawing/2014/main" id="{EB704481-0A16-4D52-B30E-17990EDCC02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
        <p:nvSpPr>
          <p:cNvPr id="9" name="Title 8">
            <a:extLst>
              <a:ext uri="{FF2B5EF4-FFF2-40B4-BE49-F238E27FC236}">
                <a16:creationId xmlns:a16="http://schemas.microsoft.com/office/drawing/2014/main" id="{787D0C13-B004-48D6-BE77-0450A776F3D2}"/>
              </a:ext>
            </a:extLst>
          </p:cNvPr>
          <p:cNvSpPr>
            <a:spLocks noGrp="1"/>
          </p:cNvSpPr>
          <p:nvPr>
            <p:ph type="ctrTitle"/>
          </p:nvPr>
        </p:nvSpPr>
        <p:spPr/>
        <p:txBody>
          <a:bodyPr/>
          <a:lstStyle/>
          <a:p>
            <a:r>
              <a:rPr lang="en-US" dirty="0"/>
              <a:t>PERA: Purdue Excellence in Research Administration</a:t>
            </a:r>
          </a:p>
        </p:txBody>
      </p:sp>
      <p:graphicFrame>
        <p:nvGraphicFramePr>
          <p:cNvPr id="8" name="Table 10">
            <a:extLst>
              <a:ext uri="{FF2B5EF4-FFF2-40B4-BE49-F238E27FC236}">
                <a16:creationId xmlns:a16="http://schemas.microsoft.com/office/drawing/2014/main" id="{8685830E-6618-4D10-B371-D111057828ED}"/>
              </a:ext>
            </a:extLst>
          </p:cNvPr>
          <p:cNvGraphicFramePr>
            <a:graphicFrameLocks noGrp="1"/>
          </p:cNvGraphicFramePr>
          <p:nvPr>
            <p:extLst>
              <p:ext uri="{D42A27DB-BD31-4B8C-83A1-F6EECF244321}">
                <p14:modId xmlns:p14="http://schemas.microsoft.com/office/powerpoint/2010/main" val="1320229679"/>
              </p:ext>
            </p:extLst>
          </p:nvPr>
        </p:nvGraphicFramePr>
        <p:xfrm>
          <a:off x="697230" y="1911478"/>
          <a:ext cx="11189970" cy="3963430"/>
        </p:xfrm>
        <a:graphic>
          <a:graphicData uri="http://schemas.openxmlformats.org/drawingml/2006/table">
            <a:tbl>
              <a:tblPr firstRow="1" bandRow="1">
                <a:tableStyleId>{72833802-FEF1-4C79-8D5D-14CF1EAF98D9}</a:tableStyleId>
              </a:tblPr>
              <a:tblGrid>
                <a:gridCol w="5594985">
                  <a:extLst>
                    <a:ext uri="{9D8B030D-6E8A-4147-A177-3AD203B41FA5}">
                      <a16:colId xmlns:a16="http://schemas.microsoft.com/office/drawing/2014/main" val="1572009373"/>
                    </a:ext>
                  </a:extLst>
                </a:gridCol>
                <a:gridCol w="5594985">
                  <a:extLst>
                    <a:ext uri="{9D8B030D-6E8A-4147-A177-3AD203B41FA5}">
                      <a16:colId xmlns:a16="http://schemas.microsoft.com/office/drawing/2014/main" val="3512117255"/>
                    </a:ext>
                  </a:extLst>
                </a:gridCol>
              </a:tblGrid>
              <a:tr h="486396">
                <a:tc>
                  <a:txBody>
                    <a:bodyPr/>
                    <a:lstStyle/>
                    <a:p>
                      <a:pPr algn="ctr"/>
                      <a:r>
                        <a:rPr lang="en-US" dirty="0">
                          <a:solidFill>
                            <a:schemeClr val="accent4"/>
                          </a:solidFill>
                        </a:rPr>
                        <a:t>Current State</a:t>
                      </a:r>
                    </a:p>
                  </a:txBody>
                  <a:tcPr/>
                </a:tc>
                <a:tc>
                  <a:txBody>
                    <a:bodyPr/>
                    <a:lstStyle/>
                    <a:p>
                      <a:pPr marL="0" algn="ctr" defTabSz="914400" rtl="0" eaLnBrk="1" latinLnBrk="0" hangingPunct="1"/>
                      <a:r>
                        <a:rPr lang="en-US" sz="1800" b="1" kern="1200" dirty="0">
                          <a:solidFill>
                            <a:schemeClr val="accent4"/>
                          </a:solidFill>
                          <a:latin typeface="+mn-lt"/>
                          <a:ea typeface="+mn-ea"/>
                          <a:cs typeface="+mn-cs"/>
                        </a:rPr>
                        <a:t>Future State</a:t>
                      </a:r>
                    </a:p>
                  </a:txBody>
                  <a:tcPr/>
                </a:tc>
                <a:extLst>
                  <a:ext uri="{0D108BD9-81ED-4DB2-BD59-A6C34878D82A}">
                    <a16:rowId xmlns:a16="http://schemas.microsoft.com/office/drawing/2014/main" val="1094066492"/>
                  </a:ext>
                </a:extLst>
              </a:tr>
              <a:tr h="780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mn-lt"/>
                        </a:rPr>
                        <a:t>Communication between parties is limited to emails (PI, finance, pre-award, post award, contracting, regulatory, and sponsors)</a:t>
                      </a:r>
                      <a:endParaRPr lang="en-US" sz="1400" dirty="0">
                        <a:latin typeface="+mn-lt"/>
                      </a:endParaRPr>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ea typeface="+mn-ea"/>
                          <a:cs typeface="+mn-cs"/>
                        </a:rPr>
                        <a:t>More activities and communication kept within PERA for tracking and maintaining long-term with some automated notifications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u="none" strike="noStrike" kern="1200" dirty="0">
                        <a:solidFill>
                          <a:schemeClr val="tx1"/>
                        </a:solidFill>
                        <a:effectLst/>
                        <a:latin typeface="+mn-lt"/>
                        <a:ea typeface="+mn-ea"/>
                        <a:cs typeface="+mn-cs"/>
                      </a:endParaRPr>
                    </a:p>
                  </a:txBody>
                  <a:tcPr>
                    <a:solidFill>
                      <a:schemeClr val="bg2">
                        <a:lumMod val="40000"/>
                        <a:lumOff val="60000"/>
                      </a:schemeClr>
                    </a:solidFill>
                  </a:tcPr>
                </a:tc>
                <a:extLst>
                  <a:ext uri="{0D108BD9-81ED-4DB2-BD59-A6C34878D82A}">
                    <a16:rowId xmlns:a16="http://schemas.microsoft.com/office/drawing/2014/main" val="2036304375"/>
                  </a:ext>
                </a:extLst>
              </a:tr>
              <a:tr h="552618">
                <a:tc>
                  <a:txBody>
                    <a:bodyPr/>
                    <a:lstStyle/>
                    <a:p>
                      <a:r>
                        <a:rPr lang="en-US" sz="1400" dirty="0">
                          <a:latin typeface="+mn-lt"/>
                        </a:rPr>
                        <a:t>Proposals, Awards, and Agreements have limited relationship management</a:t>
                      </a:r>
                    </a:p>
                  </a:txBody>
                  <a:tcPr>
                    <a:solidFill>
                      <a:schemeClr val="accent4"/>
                    </a:solidFill>
                  </a:tcPr>
                </a:tc>
                <a:tc>
                  <a:txBody>
                    <a:bodyPr/>
                    <a:lstStyle/>
                    <a:p>
                      <a:pPr marL="0" algn="l" defTabSz="914400" rtl="0" eaLnBrk="1" latinLnBrk="0" hangingPunct="1"/>
                      <a:r>
                        <a:rPr lang="en-US" sz="1400" kern="1200" dirty="0">
                          <a:solidFill>
                            <a:schemeClr val="tx1"/>
                          </a:solidFill>
                          <a:latin typeface="+mn-lt"/>
                          <a:ea typeface="+mn-ea"/>
                          <a:cs typeface="+mn-cs"/>
                        </a:rPr>
                        <a:t>Transparent relationship management across modules to connect all applicable related activities</a:t>
                      </a:r>
                    </a:p>
                  </a:txBody>
                  <a:tcPr>
                    <a:solidFill>
                      <a:schemeClr val="accent4"/>
                    </a:solidFill>
                  </a:tcPr>
                </a:tc>
                <a:extLst>
                  <a:ext uri="{0D108BD9-81ED-4DB2-BD59-A6C34878D82A}">
                    <a16:rowId xmlns:a16="http://schemas.microsoft.com/office/drawing/2014/main" val="3922672011"/>
                  </a:ext>
                </a:extLst>
              </a:tr>
              <a:tr h="552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ea typeface="+mn-ea"/>
                          <a:cs typeface="+mn-cs"/>
                        </a:rPr>
                        <a:t>Multiple applications to track research activity (COEUS, PIP, PDD, ROA, Cayuse)</a:t>
                      </a:r>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ea typeface="+mn-ea"/>
                          <a:cs typeface="+mn-cs"/>
                        </a:rPr>
                        <a:t>Singular system for research and regulatory-related activities</a:t>
                      </a:r>
                    </a:p>
                  </a:txBody>
                  <a:tcPr>
                    <a:solidFill>
                      <a:schemeClr val="bg2">
                        <a:lumMod val="40000"/>
                        <a:lumOff val="60000"/>
                      </a:schemeClr>
                    </a:solidFill>
                  </a:tcPr>
                </a:tc>
                <a:extLst>
                  <a:ext uri="{0D108BD9-81ED-4DB2-BD59-A6C34878D82A}">
                    <a16:rowId xmlns:a16="http://schemas.microsoft.com/office/drawing/2014/main" val="2521894760"/>
                  </a:ext>
                </a:extLst>
              </a:tr>
              <a:tr h="552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ea typeface="+mn-ea"/>
                          <a:cs typeface="+mn-cs"/>
                        </a:rPr>
                        <a:t>Status updates are manual and not regularly updated</a:t>
                      </a:r>
                    </a:p>
                  </a:txBody>
                  <a:tcPr>
                    <a:solidFill>
                      <a:schemeClr val="accent4"/>
                    </a:solidFill>
                  </a:tcPr>
                </a:tc>
                <a:tc>
                  <a:txBody>
                    <a:bodyPr/>
                    <a:lstStyle/>
                    <a:p>
                      <a:r>
                        <a:rPr lang="en-US" sz="1400" u="none" strike="noStrike" kern="1200" dirty="0">
                          <a:solidFill>
                            <a:schemeClr val="tx1"/>
                          </a:solidFill>
                          <a:effectLst/>
                          <a:latin typeface="+mn-lt"/>
                          <a:ea typeface="+mn-ea"/>
                          <a:cs typeface="+mn-cs"/>
                        </a:rPr>
                        <a:t>Real-time status available within the system and which include system-generated notifications</a:t>
                      </a:r>
                    </a:p>
                  </a:txBody>
                  <a:tcPr>
                    <a:solidFill>
                      <a:schemeClr val="accent4"/>
                    </a:solidFill>
                  </a:tcPr>
                </a:tc>
                <a:extLst>
                  <a:ext uri="{0D108BD9-81ED-4DB2-BD59-A6C34878D82A}">
                    <a16:rowId xmlns:a16="http://schemas.microsoft.com/office/drawing/2014/main" val="503313956"/>
                  </a:ext>
                </a:extLst>
              </a:tr>
              <a:tr h="552618">
                <a:tc>
                  <a:txBody>
                    <a:bodyPr/>
                    <a:lstStyle/>
                    <a:p>
                      <a:r>
                        <a:rPr lang="en-US" sz="1400" u="none" strike="noStrike" kern="1200" dirty="0">
                          <a:solidFill>
                            <a:schemeClr val="tx1"/>
                          </a:solidFill>
                          <a:effectLst/>
                          <a:latin typeface="+mn-lt"/>
                          <a:ea typeface="+mn-ea"/>
                          <a:cs typeface="+mn-cs"/>
                        </a:rPr>
                        <a:t>Effort duplicated by PIs, pre-award, post award, contracting, regulatory, and finance teams</a:t>
                      </a:r>
                    </a:p>
                  </a:txBody>
                  <a:tcPr>
                    <a:solidFill>
                      <a:schemeClr val="bg2">
                        <a:lumMod val="40000"/>
                        <a:lumOff val="60000"/>
                      </a:schemeClr>
                    </a:solidFill>
                  </a:tcPr>
                </a:tc>
                <a:tc>
                  <a:txBody>
                    <a:bodyPr/>
                    <a:lstStyle/>
                    <a:p>
                      <a:r>
                        <a:rPr lang="en-US" sz="1400" u="none" strike="noStrike" kern="1200" dirty="0">
                          <a:solidFill>
                            <a:schemeClr val="tx1"/>
                          </a:solidFill>
                          <a:effectLst/>
                          <a:latin typeface="+mn-lt"/>
                          <a:ea typeface="+mn-ea"/>
                          <a:cs typeface="+mn-cs"/>
                        </a:rPr>
                        <a:t>More automation and reduced duplication of effort in a single system</a:t>
                      </a:r>
                    </a:p>
                  </a:txBody>
                  <a:tcPr>
                    <a:solidFill>
                      <a:schemeClr val="bg2">
                        <a:lumMod val="40000"/>
                        <a:lumOff val="60000"/>
                      </a:schemeClr>
                    </a:solidFill>
                  </a:tcPr>
                </a:tc>
                <a:extLst>
                  <a:ext uri="{0D108BD9-81ED-4DB2-BD59-A6C34878D82A}">
                    <a16:rowId xmlns:a16="http://schemas.microsoft.com/office/drawing/2014/main" val="1965477228"/>
                  </a:ext>
                </a:extLst>
              </a:tr>
              <a:tr h="486396">
                <a:tc>
                  <a:txBody>
                    <a:bodyPr/>
                    <a:lstStyle/>
                    <a:p>
                      <a:r>
                        <a:rPr lang="en-US" sz="1400" u="none" strike="noStrike" kern="1200" dirty="0">
                          <a:solidFill>
                            <a:schemeClr val="tx1"/>
                          </a:solidFill>
                          <a:effectLst/>
                          <a:latin typeface="+mn-lt"/>
                          <a:ea typeface="+mn-ea"/>
                          <a:cs typeface="+mn-cs"/>
                        </a:rPr>
                        <a:t>Manual and paper-based system for Export Control and Biosafety</a:t>
                      </a:r>
                    </a:p>
                  </a:txBody>
                  <a:tcPr>
                    <a:solidFill>
                      <a:schemeClr val="accent4"/>
                    </a:solidFill>
                  </a:tcPr>
                </a:tc>
                <a:tc>
                  <a:txBody>
                    <a:bodyPr/>
                    <a:lstStyle/>
                    <a:p>
                      <a:r>
                        <a:rPr lang="en-US" sz="1400" u="none" strike="noStrike" kern="1200" dirty="0">
                          <a:solidFill>
                            <a:schemeClr val="tx1"/>
                          </a:solidFill>
                          <a:effectLst/>
                          <a:latin typeface="+mn-lt"/>
                          <a:ea typeface="+mn-ea"/>
                          <a:cs typeface="+mn-cs"/>
                        </a:rPr>
                        <a:t>Integrated modules dedicated to these functions and processes</a:t>
                      </a:r>
                    </a:p>
                  </a:txBody>
                  <a:tcPr>
                    <a:solidFill>
                      <a:schemeClr val="accent4"/>
                    </a:solidFill>
                  </a:tcPr>
                </a:tc>
                <a:extLst>
                  <a:ext uri="{0D108BD9-81ED-4DB2-BD59-A6C34878D82A}">
                    <a16:rowId xmlns:a16="http://schemas.microsoft.com/office/drawing/2014/main" val="1336264043"/>
                  </a:ext>
                </a:extLst>
              </a:tr>
            </a:tbl>
          </a:graphicData>
        </a:graphic>
      </p:graphicFrame>
    </p:spTree>
    <p:extLst>
      <p:ext uri="{BB962C8B-B14F-4D97-AF65-F5344CB8AC3E}">
        <p14:creationId xmlns:p14="http://schemas.microsoft.com/office/powerpoint/2010/main" val="207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B56CD7-9252-4A9E-91DD-30126796A580}"/>
              </a:ext>
            </a:extLst>
          </p:cNvPr>
          <p:cNvSpPr>
            <a:spLocks noGrp="1"/>
          </p:cNvSpPr>
          <p:nvPr>
            <p:ph type="subTitle" idx="1"/>
          </p:nvPr>
        </p:nvSpPr>
        <p:spPr/>
        <p:txBody>
          <a:bodyPr/>
          <a:lstStyle/>
          <a:p>
            <a:r>
              <a:rPr lang="en-US" dirty="0"/>
              <a:t>Impacts to Researchers</a:t>
            </a:r>
          </a:p>
        </p:txBody>
      </p:sp>
      <p:sp>
        <p:nvSpPr>
          <p:cNvPr id="4" name="Text Placeholder 3">
            <a:extLst>
              <a:ext uri="{FF2B5EF4-FFF2-40B4-BE49-F238E27FC236}">
                <a16:creationId xmlns:a16="http://schemas.microsoft.com/office/drawing/2014/main" id="{1C4F3D65-208A-4850-9BA7-822810458BD6}"/>
              </a:ext>
            </a:extLst>
          </p:cNvPr>
          <p:cNvSpPr>
            <a:spLocks noGrp="1"/>
          </p:cNvSpPr>
          <p:nvPr>
            <p:ph type="body" sz="quarter" idx="14"/>
          </p:nvPr>
        </p:nvSpPr>
        <p:spPr>
          <a:xfrm>
            <a:off x="2413000" y="1763363"/>
            <a:ext cx="7366000" cy="3411537"/>
          </a:xfrm>
          <a:ln>
            <a:solidFill>
              <a:srgbClr val="C8C8C8"/>
            </a:solidFill>
          </a:ln>
        </p:spPr>
        <p:txBody>
          <a:bodyPr/>
          <a:lstStyle/>
          <a:p>
            <a:pPr>
              <a:spcAft>
                <a:spcPts val="600"/>
              </a:spcAft>
            </a:pPr>
            <a:r>
              <a:rPr lang="en-US" dirty="0"/>
              <a:t>Single login to access system to manage multiple functions</a:t>
            </a:r>
          </a:p>
          <a:p>
            <a:pPr>
              <a:spcAft>
                <a:spcPts val="600"/>
              </a:spcAft>
            </a:pPr>
            <a:r>
              <a:rPr lang="en-US" dirty="0"/>
              <a:t>Increased transparency</a:t>
            </a:r>
          </a:p>
          <a:p>
            <a:pPr>
              <a:spcAft>
                <a:spcPts val="600"/>
              </a:spcAft>
            </a:pPr>
            <a:r>
              <a:rPr lang="en-US" dirty="0"/>
              <a:t>Notifications providing direct link to system</a:t>
            </a:r>
          </a:p>
          <a:p>
            <a:pPr>
              <a:spcAft>
                <a:spcPts val="600"/>
              </a:spcAft>
            </a:pPr>
            <a:r>
              <a:rPr lang="en-US" dirty="0"/>
              <a:t>Related activities across modules</a:t>
            </a:r>
          </a:p>
          <a:p>
            <a:pPr>
              <a:spcAft>
                <a:spcPts val="600"/>
              </a:spcAft>
            </a:pPr>
            <a:r>
              <a:rPr lang="en-US" dirty="0"/>
              <a:t>In-system approvals for multiple  activities</a:t>
            </a:r>
          </a:p>
          <a:p>
            <a:pPr>
              <a:spcAft>
                <a:spcPts val="600"/>
              </a:spcAft>
            </a:pPr>
            <a:endParaRPr lang="en-US" dirty="0"/>
          </a:p>
          <a:p>
            <a:pPr>
              <a:spcAft>
                <a:spcPts val="600"/>
              </a:spcAft>
            </a:pPr>
            <a:endParaRPr lang="en-US" dirty="0"/>
          </a:p>
          <a:p>
            <a:pPr marL="0" indent="0">
              <a:spcAft>
                <a:spcPts val="600"/>
              </a:spcAft>
              <a:buNone/>
            </a:pPr>
            <a:endParaRPr lang="en-US" dirty="0"/>
          </a:p>
          <a:p>
            <a:endParaRPr lang="en-US" dirty="0"/>
          </a:p>
        </p:txBody>
      </p:sp>
      <p:sp>
        <p:nvSpPr>
          <p:cNvPr id="5" name="Date Placeholder 4">
            <a:extLst>
              <a:ext uri="{FF2B5EF4-FFF2-40B4-BE49-F238E27FC236}">
                <a16:creationId xmlns:a16="http://schemas.microsoft.com/office/drawing/2014/main" id="{F9EEFF75-38D2-4966-8686-2BE9EFEF62F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7A9A36-4EB0-BF46-AE48-7CDA251B954B}"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4/26/2024</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Placeholder 5">
            <a:extLst>
              <a:ext uri="{FF2B5EF4-FFF2-40B4-BE49-F238E27FC236}">
                <a16:creationId xmlns:a16="http://schemas.microsoft.com/office/drawing/2014/main" id="{EB704481-0A16-4D52-B30E-17990EDCC02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
        <p:nvSpPr>
          <p:cNvPr id="9" name="Title 8">
            <a:extLst>
              <a:ext uri="{FF2B5EF4-FFF2-40B4-BE49-F238E27FC236}">
                <a16:creationId xmlns:a16="http://schemas.microsoft.com/office/drawing/2014/main" id="{787D0C13-B004-48D6-BE77-0450A776F3D2}"/>
              </a:ext>
            </a:extLst>
          </p:cNvPr>
          <p:cNvSpPr>
            <a:spLocks noGrp="1"/>
          </p:cNvSpPr>
          <p:nvPr>
            <p:ph type="ctrTitle"/>
          </p:nvPr>
        </p:nvSpPr>
        <p:spPr/>
        <p:txBody>
          <a:bodyPr/>
          <a:lstStyle/>
          <a:p>
            <a:r>
              <a:rPr lang="en-US" dirty="0"/>
              <a:t>PERA: Purdue Excellence in Research Administration</a:t>
            </a:r>
          </a:p>
        </p:txBody>
      </p:sp>
      <p:pic>
        <p:nvPicPr>
          <p:cNvPr id="7" name="Picture 6">
            <a:extLst>
              <a:ext uri="{FF2B5EF4-FFF2-40B4-BE49-F238E27FC236}">
                <a16:creationId xmlns:a16="http://schemas.microsoft.com/office/drawing/2014/main" id="{8E9D2482-0A53-4F75-A1A5-5DDE772CE30B}"/>
              </a:ext>
            </a:extLst>
          </p:cNvPr>
          <p:cNvPicPr>
            <a:picLocks noChangeAspect="1"/>
          </p:cNvPicPr>
          <p:nvPr/>
        </p:nvPicPr>
        <p:blipFill>
          <a:blip r:embed="rId2"/>
          <a:stretch>
            <a:fillRect/>
          </a:stretch>
        </p:blipFill>
        <p:spPr>
          <a:xfrm>
            <a:off x="3306996" y="3429000"/>
            <a:ext cx="8606942" cy="3215081"/>
          </a:xfrm>
          <a:prstGeom prst="rect">
            <a:avLst/>
          </a:prstGeom>
          <a:effectLst>
            <a:innerShdw blurRad="63500" dist="50800">
              <a:prstClr val="black">
                <a:alpha val="50000"/>
              </a:prstClr>
            </a:innerShdw>
          </a:effectLst>
        </p:spPr>
      </p:pic>
      <p:sp>
        <p:nvSpPr>
          <p:cNvPr id="2" name="Oval 1">
            <a:extLst>
              <a:ext uri="{FF2B5EF4-FFF2-40B4-BE49-F238E27FC236}">
                <a16:creationId xmlns:a16="http://schemas.microsoft.com/office/drawing/2014/main" id="{3C9C08CA-2910-4DD2-947A-719BD4B4A8C4}"/>
              </a:ext>
            </a:extLst>
          </p:cNvPr>
          <p:cNvSpPr/>
          <p:nvPr/>
        </p:nvSpPr>
        <p:spPr>
          <a:xfrm>
            <a:off x="5835401" y="3801553"/>
            <a:ext cx="914400" cy="37018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194ADEA-B8F6-49D9-98DF-D44BF401924A}"/>
              </a:ext>
            </a:extLst>
          </p:cNvPr>
          <p:cNvSpPr/>
          <p:nvPr/>
        </p:nvSpPr>
        <p:spPr>
          <a:xfrm>
            <a:off x="8864600" y="3801899"/>
            <a:ext cx="914400" cy="37018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4A13B4A-4B14-4C07-AFF8-C2948936209B}"/>
              </a:ext>
            </a:extLst>
          </p:cNvPr>
          <p:cNvSpPr/>
          <p:nvPr/>
        </p:nvSpPr>
        <p:spPr>
          <a:xfrm>
            <a:off x="7871093" y="3801899"/>
            <a:ext cx="914400" cy="37018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1C41B64-F29A-4AF8-9C86-31B0F7D844D5}"/>
              </a:ext>
            </a:extLst>
          </p:cNvPr>
          <p:cNvSpPr/>
          <p:nvPr/>
        </p:nvSpPr>
        <p:spPr>
          <a:xfrm>
            <a:off x="3688925" y="4025029"/>
            <a:ext cx="914400" cy="370182"/>
          </a:xfrm>
          <a:prstGeom prst="ellipse">
            <a:avLst/>
          </a:prstGeom>
          <a:noFill/>
          <a:ln w="28575">
            <a:solidFill>
              <a:srgbClr val="D15F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E2674C8-5ED7-4D22-A879-9BE9F138CD30}"/>
              </a:ext>
            </a:extLst>
          </p:cNvPr>
          <p:cNvSpPr/>
          <p:nvPr/>
        </p:nvSpPr>
        <p:spPr>
          <a:xfrm>
            <a:off x="4600984" y="5036540"/>
            <a:ext cx="719415" cy="370182"/>
          </a:xfrm>
          <a:prstGeom prst="ellipse">
            <a:avLst/>
          </a:prstGeom>
          <a:noFill/>
          <a:ln w="28575">
            <a:solidFill>
              <a:srgbClr val="D15F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E846C91-A919-49FF-84DF-8C887797CE85}"/>
              </a:ext>
            </a:extLst>
          </p:cNvPr>
          <p:cNvSpPr/>
          <p:nvPr/>
        </p:nvSpPr>
        <p:spPr>
          <a:xfrm>
            <a:off x="6390093" y="5066406"/>
            <a:ext cx="719415" cy="370182"/>
          </a:xfrm>
          <a:prstGeom prst="ellipse">
            <a:avLst/>
          </a:prstGeom>
          <a:noFill/>
          <a:ln w="28575">
            <a:solidFill>
              <a:srgbClr val="D15F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04EC694-3350-428E-AB27-CDAFE2BBC18D}"/>
              </a:ext>
            </a:extLst>
          </p:cNvPr>
          <p:cNvSpPr/>
          <p:nvPr/>
        </p:nvSpPr>
        <p:spPr>
          <a:xfrm>
            <a:off x="5380536" y="4016466"/>
            <a:ext cx="751515" cy="370182"/>
          </a:xfrm>
          <a:prstGeom prst="ellipse">
            <a:avLst/>
          </a:prstGeom>
          <a:noFill/>
          <a:ln w="28575">
            <a:solidFill>
              <a:srgbClr val="D15F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736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B56CD7-9252-4A9E-91DD-30126796A580}"/>
              </a:ext>
            </a:extLst>
          </p:cNvPr>
          <p:cNvSpPr>
            <a:spLocks noGrp="1"/>
          </p:cNvSpPr>
          <p:nvPr>
            <p:ph type="subTitle" idx="1"/>
          </p:nvPr>
        </p:nvSpPr>
        <p:spPr/>
        <p:txBody>
          <a:bodyPr/>
          <a:lstStyle/>
          <a:p>
            <a:r>
              <a:rPr lang="en-US" dirty="0"/>
              <a:t>Impacts to Research Administrators</a:t>
            </a:r>
          </a:p>
        </p:txBody>
      </p:sp>
      <p:sp>
        <p:nvSpPr>
          <p:cNvPr id="5" name="Date Placeholder 4">
            <a:extLst>
              <a:ext uri="{FF2B5EF4-FFF2-40B4-BE49-F238E27FC236}">
                <a16:creationId xmlns:a16="http://schemas.microsoft.com/office/drawing/2014/main" id="{F9EEFF75-38D2-4966-8686-2BE9EFEF62F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rPr>
              <a:t>4/24/2024</a:t>
            </a:r>
          </a:p>
        </p:txBody>
      </p:sp>
      <p:sp>
        <p:nvSpPr>
          <p:cNvPr id="6" name="Slide Number Placeholder 5">
            <a:extLst>
              <a:ext uri="{FF2B5EF4-FFF2-40B4-BE49-F238E27FC236}">
                <a16:creationId xmlns:a16="http://schemas.microsoft.com/office/drawing/2014/main" id="{EB704481-0A16-4D52-B30E-17990EDCC02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
        <p:nvSpPr>
          <p:cNvPr id="9" name="Title 8">
            <a:extLst>
              <a:ext uri="{FF2B5EF4-FFF2-40B4-BE49-F238E27FC236}">
                <a16:creationId xmlns:a16="http://schemas.microsoft.com/office/drawing/2014/main" id="{787D0C13-B004-48D6-BE77-0450A776F3D2}"/>
              </a:ext>
            </a:extLst>
          </p:cNvPr>
          <p:cNvSpPr>
            <a:spLocks noGrp="1"/>
          </p:cNvSpPr>
          <p:nvPr>
            <p:ph type="ctrTitle"/>
          </p:nvPr>
        </p:nvSpPr>
        <p:spPr/>
        <p:txBody>
          <a:bodyPr/>
          <a:lstStyle/>
          <a:p>
            <a:r>
              <a:rPr lang="en-US" dirty="0"/>
              <a:t>PERA: Purdue Excellence in Research Administration</a:t>
            </a:r>
          </a:p>
        </p:txBody>
      </p:sp>
      <p:sp>
        <p:nvSpPr>
          <p:cNvPr id="7" name="Text Placeholder 6">
            <a:extLst>
              <a:ext uri="{FF2B5EF4-FFF2-40B4-BE49-F238E27FC236}">
                <a16:creationId xmlns:a16="http://schemas.microsoft.com/office/drawing/2014/main" id="{D79B97EF-772E-442C-8812-4B9E1DEEC686}"/>
              </a:ext>
            </a:extLst>
          </p:cNvPr>
          <p:cNvSpPr>
            <a:spLocks noGrp="1"/>
          </p:cNvSpPr>
          <p:nvPr>
            <p:ph type="body" sz="quarter" idx="14"/>
          </p:nvPr>
        </p:nvSpPr>
        <p:spPr/>
        <p:txBody>
          <a:bodyPr/>
          <a:lstStyle/>
          <a:p>
            <a:endParaRPr lang="en-US"/>
          </a:p>
        </p:txBody>
      </p:sp>
      <p:graphicFrame>
        <p:nvGraphicFramePr>
          <p:cNvPr id="10" name="Table 10">
            <a:extLst>
              <a:ext uri="{FF2B5EF4-FFF2-40B4-BE49-F238E27FC236}">
                <a16:creationId xmlns:a16="http://schemas.microsoft.com/office/drawing/2014/main" id="{DE5307A0-ED56-4C37-9495-2CB3F97D514C}"/>
              </a:ext>
            </a:extLst>
          </p:cNvPr>
          <p:cNvGraphicFramePr>
            <a:graphicFrameLocks noGrp="1"/>
          </p:cNvGraphicFramePr>
          <p:nvPr>
            <p:extLst>
              <p:ext uri="{D42A27DB-BD31-4B8C-83A1-F6EECF244321}">
                <p14:modId xmlns:p14="http://schemas.microsoft.com/office/powerpoint/2010/main" val="3601129424"/>
              </p:ext>
            </p:extLst>
          </p:nvPr>
        </p:nvGraphicFramePr>
        <p:xfrm>
          <a:off x="697230" y="1911478"/>
          <a:ext cx="11189970" cy="3735882"/>
        </p:xfrm>
        <a:graphic>
          <a:graphicData uri="http://schemas.openxmlformats.org/drawingml/2006/table">
            <a:tbl>
              <a:tblPr firstRow="1" bandRow="1">
                <a:tableStyleId>{72833802-FEF1-4C79-8D5D-14CF1EAF98D9}</a:tableStyleId>
              </a:tblPr>
              <a:tblGrid>
                <a:gridCol w="5594985">
                  <a:extLst>
                    <a:ext uri="{9D8B030D-6E8A-4147-A177-3AD203B41FA5}">
                      <a16:colId xmlns:a16="http://schemas.microsoft.com/office/drawing/2014/main" val="1572009373"/>
                    </a:ext>
                  </a:extLst>
                </a:gridCol>
                <a:gridCol w="5594985">
                  <a:extLst>
                    <a:ext uri="{9D8B030D-6E8A-4147-A177-3AD203B41FA5}">
                      <a16:colId xmlns:a16="http://schemas.microsoft.com/office/drawing/2014/main" val="3512117255"/>
                    </a:ext>
                  </a:extLst>
                </a:gridCol>
              </a:tblGrid>
              <a:tr h="486396">
                <a:tc>
                  <a:txBody>
                    <a:bodyPr/>
                    <a:lstStyle/>
                    <a:p>
                      <a:pPr algn="ctr"/>
                      <a:r>
                        <a:rPr lang="en-US" dirty="0">
                          <a:solidFill>
                            <a:schemeClr val="accent4"/>
                          </a:solidFill>
                        </a:rPr>
                        <a:t>Current State</a:t>
                      </a:r>
                    </a:p>
                  </a:txBody>
                  <a:tcPr/>
                </a:tc>
                <a:tc>
                  <a:txBody>
                    <a:bodyPr/>
                    <a:lstStyle/>
                    <a:p>
                      <a:pPr marL="0" algn="ctr" defTabSz="914400" rtl="0" eaLnBrk="1" latinLnBrk="0" hangingPunct="1"/>
                      <a:r>
                        <a:rPr lang="en-US" sz="1800" b="1" kern="1200" dirty="0">
                          <a:solidFill>
                            <a:schemeClr val="accent4"/>
                          </a:solidFill>
                          <a:latin typeface="+mn-lt"/>
                          <a:ea typeface="+mn-ea"/>
                          <a:cs typeface="+mn-cs"/>
                        </a:rPr>
                        <a:t>Future State</a:t>
                      </a:r>
                    </a:p>
                  </a:txBody>
                  <a:tcPr/>
                </a:tc>
                <a:extLst>
                  <a:ext uri="{0D108BD9-81ED-4DB2-BD59-A6C34878D82A}">
                    <a16:rowId xmlns:a16="http://schemas.microsoft.com/office/drawing/2014/main" val="1094066492"/>
                  </a:ext>
                </a:extLst>
              </a:tr>
              <a:tr h="552618">
                <a:tc>
                  <a:txBody>
                    <a:bodyPr/>
                    <a:lstStyle/>
                    <a:p>
                      <a:r>
                        <a:rPr lang="en-US" sz="1400" dirty="0">
                          <a:latin typeface="+mn-lt"/>
                        </a:rPr>
                        <a:t>Form 32s to track fiscal year cost-share commitments</a:t>
                      </a:r>
                    </a:p>
                  </a:txBody>
                  <a:tcPr>
                    <a:solidFill>
                      <a:schemeClr val="accent4"/>
                    </a:solidFill>
                  </a:tcPr>
                </a:tc>
                <a:tc>
                  <a:txBody>
                    <a:bodyPr/>
                    <a:lstStyle/>
                    <a:p>
                      <a:pPr marL="0" algn="l" defTabSz="914400" rtl="0" eaLnBrk="1" latinLnBrk="0" hangingPunct="1"/>
                      <a:r>
                        <a:rPr lang="en-US" sz="1400" kern="1200" dirty="0">
                          <a:solidFill>
                            <a:schemeClr val="tx1"/>
                          </a:solidFill>
                          <a:latin typeface="+mn-lt"/>
                          <a:ea typeface="+mn-ea"/>
                          <a:cs typeface="+mn-cs"/>
                        </a:rPr>
                        <a:t>Cost-share will be managed by project period instead of fiscal year</a:t>
                      </a:r>
                    </a:p>
                  </a:txBody>
                  <a:tcPr>
                    <a:solidFill>
                      <a:schemeClr val="accent4"/>
                    </a:solidFill>
                  </a:tcPr>
                </a:tc>
                <a:extLst>
                  <a:ext uri="{0D108BD9-81ED-4DB2-BD59-A6C34878D82A}">
                    <a16:rowId xmlns:a16="http://schemas.microsoft.com/office/drawing/2014/main" val="3922672011"/>
                  </a:ext>
                </a:extLst>
              </a:tr>
              <a:tr h="552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ea typeface="+mn-ea"/>
                          <a:cs typeface="+mn-cs"/>
                        </a:rPr>
                        <a:t>No institutional reporting capabilities for cost share commitments</a:t>
                      </a:r>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ea typeface="+mn-ea"/>
                          <a:cs typeface="+mn-cs"/>
                        </a:rPr>
                        <a:t>Some institutional reporting capabilities for cost share commitments</a:t>
                      </a:r>
                    </a:p>
                  </a:txBody>
                  <a:tcPr>
                    <a:solidFill>
                      <a:schemeClr val="bg2">
                        <a:lumMod val="40000"/>
                        <a:lumOff val="60000"/>
                      </a:schemeClr>
                    </a:solidFill>
                  </a:tcPr>
                </a:tc>
                <a:extLst>
                  <a:ext uri="{0D108BD9-81ED-4DB2-BD59-A6C34878D82A}">
                    <a16:rowId xmlns:a16="http://schemas.microsoft.com/office/drawing/2014/main" val="2521894760"/>
                  </a:ext>
                </a:extLst>
              </a:tr>
              <a:tr h="552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ea typeface="+mn-ea"/>
                          <a:cs typeface="+mn-cs"/>
                        </a:rPr>
                        <a:t>Budget Allocations sent on excel file via email to post award</a:t>
                      </a:r>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ea typeface="+mn-ea"/>
                          <a:cs typeface="+mn-cs"/>
                        </a:rPr>
                        <a:t>Direct entry of budget allocations into PERA</a:t>
                      </a:r>
                    </a:p>
                  </a:txBody>
                  <a:tcPr>
                    <a:solidFill>
                      <a:schemeClr val="accent4"/>
                    </a:solidFill>
                  </a:tcPr>
                </a:tc>
                <a:extLst>
                  <a:ext uri="{0D108BD9-81ED-4DB2-BD59-A6C34878D82A}">
                    <a16:rowId xmlns:a16="http://schemas.microsoft.com/office/drawing/2014/main" val="503313956"/>
                  </a:ext>
                </a:extLst>
              </a:tr>
              <a:tr h="552618">
                <a:tc>
                  <a:txBody>
                    <a:bodyPr/>
                    <a:lstStyle/>
                    <a:p>
                      <a:r>
                        <a:rPr lang="en-US" sz="1400" u="none" strike="noStrike" kern="1200" dirty="0">
                          <a:solidFill>
                            <a:schemeClr val="tx1"/>
                          </a:solidFill>
                          <a:effectLst/>
                          <a:latin typeface="+mn-lt"/>
                          <a:ea typeface="+mn-ea"/>
                          <a:cs typeface="+mn-cs"/>
                        </a:rPr>
                        <a:t>Manual workflow and approvals occurring after the fact</a:t>
                      </a:r>
                    </a:p>
                  </a:txBody>
                  <a:tcPr>
                    <a:solidFill>
                      <a:schemeClr val="bg2">
                        <a:lumMod val="40000"/>
                        <a:lumOff val="60000"/>
                      </a:schemeClr>
                    </a:solidFill>
                  </a:tcPr>
                </a:tc>
                <a:tc>
                  <a:txBody>
                    <a:bodyPr/>
                    <a:lstStyle/>
                    <a:p>
                      <a:r>
                        <a:rPr lang="en-US" sz="1400" u="none" strike="noStrike" kern="1200" dirty="0">
                          <a:solidFill>
                            <a:schemeClr val="tx1"/>
                          </a:solidFill>
                          <a:effectLst/>
                          <a:latin typeface="+mn-lt"/>
                          <a:ea typeface="+mn-ea"/>
                          <a:cs typeface="+mn-cs"/>
                        </a:rPr>
                        <a:t>Fewer required approvals more reporting available for leadership</a:t>
                      </a:r>
                    </a:p>
                  </a:txBody>
                  <a:tcPr>
                    <a:solidFill>
                      <a:schemeClr val="bg2">
                        <a:lumMod val="40000"/>
                        <a:lumOff val="60000"/>
                      </a:schemeClr>
                    </a:solidFill>
                  </a:tcPr>
                </a:tc>
                <a:extLst>
                  <a:ext uri="{0D108BD9-81ED-4DB2-BD59-A6C34878D82A}">
                    <a16:rowId xmlns:a16="http://schemas.microsoft.com/office/drawing/2014/main" val="1965477228"/>
                  </a:ext>
                </a:extLst>
              </a:tr>
              <a:tr h="552618">
                <a:tc>
                  <a:txBody>
                    <a:bodyPr/>
                    <a:lstStyle/>
                    <a:p>
                      <a:r>
                        <a:rPr lang="en-US" sz="1400" u="none" strike="noStrike" kern="1200" dirty="0">
                          <a:solidFill>
                            <a:schemeClr val="tx1"/>
                          </a:solidFill>
                          <a:effectLst/>
                          <a:latin typeface="+mn-lt"/>
                          <a:ea typeface="+mn-ea"/>
                          <a:cs typeface="+mn-cs"/>
                        </a:rPr>
                        <a:t>Budget creation using faculty effort to capture salary</a:t>
                      </a:r>
                    </a:p>
                  </a:txBody>
                  <a:tcPr>
                    <a:solidFill>
                      <a:schemeClr val="accent4"/>
                    </a:solidFill>
                  </a:tcPr>
                </a:tc>
                <a:tc>
                  <a:txBody>
                    <a:bodyPr/>
                    <a:lstStyle/>
                    <a:p>
                      <a:r>
                        <a:rPr lang="en-US" sz="1400" u="none" strike="noStrike" kern="1200" dirty="0">
                          <a:solidFill>
                            <a:schemeClr val="tx1"/>
                          </a:solidFill>
                          <a:effectLst/>
                          <a:latin typeface="+mn-lt"/>
                          <a:ea typeface="+mn-ea"/>
                          <a:cs typeface="+mn-cs"/>
                        </a:rPr>
                        <a:t>Budget creation using input of person months to capture salary</a:t>
                      </a:r>
                    </a:p>
                  </a:txBody>
                  <a:tcPr>
                    <a:solidFill>
                      <a:schemeClr val="accent4"/>
                    </a:solidFill>
                  </a:tcPr>
                </a:tc>
                <a:extLst>
                  <a:ext uri="{0D108BD9-81ED-4DB2-BD59-A6C34878D82A}">
                    <a16:rowId xmlns:a16="http://schemas.microsoft.com/office/drawing/2014/main" val="1288242376"/>
                  </a:ext>
                </a:extLst>
              </a:tr>
              <a:tr h="486396">
                <a:tc>
                  <a:txBody>
                    <a:bodyPr/>
                    <a:lstStyle/>
                    <a:p>
                      <a:r>
                        <a:rPr lang="en-US" sz="1400" u="none" strike="noStrike" kern="1200" dirty="0">
                          <a:solidFill>
                            <a:schemeClr val="tx1"/>
                          </a:solidFill>
                          <a:effectLst/>
                          <a:latin typeface="+mn-lt"/>
                          <a:ea typeface="+mn-ea"/>
                          <a:cs typeface="+mn-cs"/>
                        </a:rPr>
                        <a:t>Manual and paper-based systems and processes</a:t>
                      </a:r>
                    </a:p>
                  </a:txBody>
                  <a:tcPr>
                    <a:solidFill>
                      <a:schemeClr val="bg2">
                        <a:lumMod val="40000"/>
                        <a:lumOff val="60000"/>
                      </a:schemeClr>
                    </a:solidFill>
                  </a:tcPr>
                </a:tc>
                <a:tc>
                  <a:txBody>
                    <a:bodyPr/>
                    <a:lstStyle/>
                    <a:p>
                      <a:r>
                        <a:rPr lang="en-US" sz="1400" u="none" strike="noStrike" kern="1200" dirty="0">
                          <a:solidFill>
                            <a:schemeClr val="tx1"/>
                          </a:solidFill>
                          <a:effectLst/>
                          <a:latin typeface="+mn-lt"/>
                          <a:ea typeface="+mn-ea"/>
                          <a:cs typeface="+mn-cs"/>
                        </a:rPr>
                        <a:t>Integrated modules to assist with more automated processes</a:t>
                      </a:r>
                    </a:p>
                  </a:txBody>
                  <a:tcPr>
                    <a:solidFill>
                      <a:schemeClr val="bg2">
                        <a:lumMod val="40000"/>
                        <a:lumOff val="60000"/>
                      </a:schemeClr>
                    </a:solidFill>
                  </a:tcPr>
                </a:tc>
                <a:extLst>
                  <a:ext uri="{0D108BD9-81ED-4DB2-BD59-A6C34878D82A}">
                    <a16:rowId xmlns:a16="http://schemas.microsoft.com/office/drawing/2014/main" val="1336264043"/>
                  </a:ext>
                </a:extLst>
              </a:tr>
            </a:tbl>
          </a:graphicData>
        </a:graphic>
      </p:graphicFrame>
    </p:spTree>
    <p:extLst>
      <p:ext uri="{BB962C8B-B14F-4D97-AF65-F5344CB8AC3E}">
        <p14:creationId xmlns:p14="http://schemas.microsoft.com/office/powerpoint/2010/main" val="2270854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4C331-F3D9-4663-B12A-2AA7D1153E5C}"/>
              </a:ext>
            </a:extLst>
          </p:cNvPr>
          <p:cNvSpPr>
            <a:spLocks noGrp="1"/>
          </p:cNvSpPr>
          <p:nvPr>
            <p:ph type="ctrTitle"/>
          </p:nvPr>
        </p:nvSpPr>
        <p:spPr>
          <a:xfrm>
            <a:off x="2107520" y="437030"/>
            <a:ext cx="7988980" cy="498598"/>
          </a:xfrm>
        </p:spPr>
        <p:txBody>
          <a:bodyPr/>
          <a:lstStyle/>
          <a:p>
            <a:r>
              <a:rPr lang="en-US" dirty="0"/>
              <a:t>Decision Making Considerations/Criteria</a:t>
            </a:r>
          </a:p>
        </p:txBody>
      </p:sp>
      <p:sp>
        <p:nvSpPr>
          <p:cNvPr id="5" name="Date Placeholder 4">
            <a:extLst>
              <a:ext uri="{FF2B5EF4-FFF2-40B4-BE49-F238E27FC236}">
                <a16:creationId xmlns:a16="http://schemas.microsoft.com/office/drawing/2014/main" id="{53DFBE7A-CD22-4396-833F-8EA25ECB16D4}"/>
              </a:ext>
            </a:extLst>
          </p:cNvPr>
          <p:cNvSpPr>
            <a:spLocks noGrp="1"/>
          </p:cNvSpPr>
          <p:nvPr>
            <p:ph type="dt" sz="half" idx="10"/>
          </p:nvPr>
        </p:nvSpPr>
        <p:spPr>
          <a:xfrm>
            <a:off x="8926248" y="6220740"/>
            <a:ext cx="1021891"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4/24/2024</a:t>
            </a:r>
          </a:p>
        </p:txBody>
      </p:sp>
      <p:sp>
        <p:nvSpPr>
          <p:cNvPr id="6" name="Slide Number Placeholder 5">
            <a:extLst>
              <a:ext uri="{FF2B5EF4-FFF2-40B4-BE49-F238E27FC236}">
                <a16:creationId xmlns:a16="http://schemas.microsoft.com/office/drawing/2014/main" id="{6E26E680-6BD3-43D8-9F69-3B6C5EC607AF}"/>
              </a:ext>
            </a:extLst>
          </p:cNvPr>
          <p:cNvSpPr>
            <a:spLocks noGrp="1"/>
          </p:cNvSpPr>
          <p:nvPr>
            <p:ph type="sldNum" sz="quarter" idx="12"/>
          </p:nvPr>
        </p:nvSpPr>
        <p:spPr>
          <a:xfrm>
            <a:off x="10096500" y="6200875"/>
            <a:ext cx="48768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13</a:t>
            </a:fld>
            <a:endParaRPr lang="en-US"/>
          </a:p>
        </p:txBody>
      </p:sp>
      <p:sp>
        <p:nvSpPr>
          <p:cNvPr id="8" name="Text Placeholder 7">
            <a:extLst>
              <a:ext uri="{FF2B5EF4-FFF2-40B4-BE49-F238E27FC236}">
                <a16:creationId xmlns:a16="http://schemas.microsoft.com/office/drawing/2014/main" id="{732BCAAB-0292-4052-A91B-E52F24C09424}"/>
              </a:ext>
            </a:extLst>
          </p:cNvPr>
          <p:cNvSpPr>
            <a:spLocks noGrp="1"/>
          </p:cNvSpPr>
          <p:nvPr>
            <p:ph type="body" sz="quarter" idx="14"/>
          </p:nvPr>
        </p:nvSpPr>
        <p:spPr>
          <a:xfrm>
            <a:off x="2582139" y="1548273"/>
            <a:ext cx="7366000" cy="4283486"/>
          </a:xfrm>
        </p:spPr>
        <p:txBody>
          <a:bodyPr/>
          <a:lstStyle/>
          <a:p>
            <a:r>
              <a:rPr lang="en-US" b="1" dirty="0"/>
              <a:t>Faculty Impact</a:t>
            </a:r>
            <a:r>
              <a:rPr lang="en-US" dirty="0"/>
              <a:t>:</a:t>
            </a:r>
            <a:r>
              <a:rPr lang="en-US" b="1" dirty="0"/>
              <a:t>  </a:t>
            </a:r>
            <a:r>
              <a:rPr lang="en-US" dirty="0"/>
              <a:t>Are we contributing toward the Presidential mandate to save faculty one hour per day?</a:t>
            </a:r>
          </a:p>
          <a:p>
            <a:endParaRPr lang="en-US" dirty="0"/>
          </a:p>
          <a:p>
            <a:r>
              <a:rPr lang="en-US" b="1" dirty="0"/>
              <a:t>Customer Service</a:t>
            </a:r>
            <a:r>
              <a:rPr lang="en-US" dirty="0"/>
              <a:t>: Are we delivering the highest level of customer service to enable researchers to concentrate on what they do best?</a:t>
            </a:r>
          </a:p>
          <a:p>
            <a:endParaRPr lang="en-US" dirty="0"/>
          </a:p>
          <a:p>
            <a:r>
              <a:rPr lang="en-US" b="1" dirty="0"/>
              <a:t>Data &amp; Reporting</a:t>
            </a:r>
            <a:r>
              <a:rPr lang="en-US" dirty="0"/>
              <a:t>: Are we capturing the data and reports that are needed?</a:t>
            </a:r>
          </a:p>
          <a:p>
            <a:endParaRPr lang="en-US" dirty="0"/>
          </a:p>
          <a:p>
            <a:r>
              <a:rPr lang="en-US" b="1" dirty="0"/>
              <a:t>Delivered Functionality</a:t>
            </a:r>
            <a:r>
              <a:rPr lang="en-US" dirty="0"/>
              <a:t>:  Rather than customizing, are we managing changes with business process changes where we can?</a:t>
            </a:r>
          </a:p>
          <a:p>
            <a:endParaRPr lang="en-US" dirty="0"/>
          </a:p>
          <a:p>
            <a:r>
              <a:rPr lang="en-US" b="1" dirty="0"/>
              <a:t>Compliance</a:t>
            </a:r>
            <a:r>
              <a:rPr lang="en-US" dirty="0"/>
              <a:t>: Are we aligned with our internal controls and mandated Federal compliance? </a:t>
            </a:r>
          </a:p>
        </p:txBody>
      </p:sp>
    </p:spTree>
    <p:extLst>
      <p:ext uri="{BB962C8B-B14F-4D97-AF65-F5344CB8AC3E}">
        <p14:creationId xmlns:p14="http://schemas.microsoft.com/office/powerpoint/2010/main" val="4114770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D142-277D-4925-8F2A-C2A9259A8B2C}"/>
              </a:ext>
            </a:extLst>
          </p:cNvPr>
          <p:cNvSpPr>
            <a:spLocks noGrp="1"/>
          </p:cNvSpPr>
          <p:nvPr>
            <p:ph type="ctrTitle"/>
          </p:nvPr>
        </p:nvSpPr>
        <p:spPr/>
        <p:txBody>
          <a:bodyPr/>
          <a:lstStyle/>
          <a:p>
            <a:r>
              <a:rPr lang="en-US" dirty="0"/>
              <a:t>PERA: Purdue Excellence in Research Administration</a:t>
            </a:r>
          </a:p>
        </p:txBody>
      </p:sp>
      <p:sp>
        <p:nvSpPr>
          <p:cNvPr id="5" name="Date Placeholder 4">
            <a:extLst>
              <a:ext uri="{FF2B5EF4-FFF2-40B4-BE49-F238E27FC236}">
                <a16:creationId xmlns:a16="http://schemas.microsoft.com/office/drawing/2014/main" id="{51D21677-9D48-4656-B14F-27675CC32EA0}"/>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rPr>
              <a:t>4/24/2024</a:t>
            </a:r>
          </a:p>
        </p:txBody>
      </p:sp>
      <p:sp>
        <p:nvSpPr>
          <p:cNvPr id="6" name="Slide Number Placeholder 5">
            <a:extLst>
              <a:ext uri="{FF2B5EF4-FFF2-40B4-BE49-F238E27FC236}">
                <a16:creationId xmlns:a16="http://schemas.microsoft.com/office/drawing/2014/main" id="{9F0962B7-1A68-4E2C-9D93-94D3B7CD622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1000" b="1" i="0" u="none" strike="noStrike" kern="1200" cap="none" spc="0" normalizeH="0" baseline="0" noProof="0">
              <a:ln>
                <a:noFill/>
              </a:ln>
              <a:solidFill>
                <a:srgbClr val="000000"/>
              </a:solidFill>
              <a:effectLst/>
              <a:uLnTx/>
              <a:uFillTx/>
              <a:latin typeface="Acumin Pro Semibold" panose="020B0504020202020204" pitchFamily="34" charset="77"/>
              <a:ea typeface="+mn-ea"/>
              <a:cs typeface="+mn-cs"/>
            </a:endParaRPr>
          </a:p>
        </p:txBody>
      </p:sp>
      <p:sp>
        <p:nvSpPr>
          <p:cNvPr id="3" name="Rectangle 2">
            <a:extLst>
              <a:ext uri="{FF2B5EF4-FFF2-40B4-BE49-F238E27FC236}">
                <a16:creationId xmlns:a16="http://schemas.microsoft.com/office/drawing/2014/main" id="{833497FA-D4FD-4F03-BDC0-331D7D79A639}"/>
              </a:ext>
            </a:extLst>
          </p:cNvPr>
          <p:cNvSpPr/>
          <p:nvPr/>
        </p:nvSpPr>
        <p:spPr>
          <a:xfrm>
            <a:off x="1715610" y="1595343"/>
            <a:ext cx="4592911" cy="4458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cumin Pro"/>
                <a:ea typeface="+mn-ea"/>
                <a:cs typeface="+mn-cs"/>
              </a:rPr>
              <a:t>Decisions Made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cumin Pro"/>
                <a:ea typeface="+mn-ea"/>
                <a:cs typeface="+mn-cs"/>
              </a:rPr>
              <a:t>Systems decommissioned with PERA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cumin Pro"/>
                <a:ea typeface="+mn-ea"/>
                <a:cs typeface="+mn-cs"/>
              </a:rPr>
              <a:t>Coeus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cumin Pro"/>
                <a:ea typeface="+mn-ea"/>
                <a:cs typeface="+mn-cs"/>
              </a:rPr>
              <a:t>Proposal Information Portal</a:t>
            </a:r>
            <a:endParaRPr lang="en-US" sz="1400" dirty="0">
              <a:solidFill>
                <a:srgbClr val="000000"/>
              </a:solidFill>
              <a:latin typeface="Acumin Pro"/>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cumin Pro"/>
                <a:ea typeface="+mn-ea"/>
                <a:cs typeface="+mn-cs"/>
              </a:rPr>
              <a:t>ROA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Acumin Pro"/>
              </a:rPr>
              <a:t>PDD</a:t>
            </a:r>
            <a:endParaRPr kumimoji="0" lang="en-US" sz="1400" b="0" i="0" u="none" strike="noStrike" kern="1200" cap="none" spc="0" normalizeH="0" baseline="0" noProof="0" dirty="0">
              <a:ln>
                <a:noFill/>
              </a:ln>
              <a:solidFill>
                <a:srgbClr val="000000"/>
              </a:solidFill>
              <a:effectLst/>
              <a:uLnTx/>
              <a:uFillTx/>
              <a:latin typeface="Acumin Pro"/>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Acumin Pro"/>
              </a:rPr>
              <a:t>Cayuse (late calendar year 2025)</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cumin Pro"/>
                <a:ea typeface="+mn-ea"/>
                <a:cs typeface="+mn-cs"/>
              </a:rPr>
              <a:t>Several paper/spreadsheet-based processes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cumin Pro"/>
                <a:ea typeface="+mn-ea"/>
                <a:cs typeface="+mn-cs"/>
              </a:rPr>
              <a:t>Credit Split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cumin Pro"/>
                <a:ea typeface="+mn-ea"/>
                <a:cs typeface="+mn-cs"/>
              </a:rPr>
              <a:t>Academic Proposal/Award Credit Split will be handled pro-rata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cumin Pro"/>
                <a:ea typeface="+mn-ea"/>
                <a:cs typeface="+mn-cs"/>
              </a:rPr>
              <a:t>Academic expenditure credit will be captured with RCC (no change)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cumin Pro"/>
                <a:ea typeface="+mn-ea"/>
                <a:cs typeface="+mn-cs"/>
              </a:rPr>
              <a:t>DPD Center and Institute affiliation will be captured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cumin Pro"/>
                <a:ea typeface="+mn-ea"/>
                <a:cs typeface="+mn-cs"/>
              </a:rPr>
              <a:t>Co-Investigators will receive proposal review/approval requests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cumin Pro"/>
                <a:ea typeface="+mn-ea"/>
                <a:cs typeface="+mn-cs"/>
              </a:rPr>
              <a:t>DocuSign – enhanced version purchased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cumin Pro"/>
                <a:ea typeface="+mn-ea"/>
                <a:cs typeface="+mn-cs"/>
              </a:rPr>
              <a:t>Engage with Deloitte Consulting to address OCM strategy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cumin Pro"/>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cumin Pro"/>
              <a:ea typeface="+mn-ea"/>
              <a:cs typeface="+mn-cs"/>
            </a:endParaRPr>
          </a:p>
        </p:txBody>
      </p:sp>
      <p:sp>
        <p:nvSpPr>
          <p:cNvPr id="7" name="Subtitle 2">
            <a:extLst>
              <a:ext uri="{FF2B5EF4-FFF2-40B4-BE49-F238E27FC236}">
                <a16:creationId xmlns:a16="http://schemas.microsoft.com/office/drawing/2014/main" id="{7CEA1150-ADBD-492A-B4F9-A3ABF6CF107B}"/>
              </a:ext>
            </a:extLst>
          </p:cNvPr>
          <p:cNvSpPr>
            <a:spLocks noGrp="1"/>
          </p:cNvSpPr>
          <p:nvPr>
            <p:ph type="subTitle" idx="1"/>
          </p:nvPr>
        </p:nvSpPr>
        <p:spPr>
          <a:xfrm>
            <a:off x="2101503" y="1176491"/>
            <a:ext cx="7988982" cy="341599"/>
          </a:xfrm>
        </p:spPr>
        <p:txBody>
          <a:bodyPr/>
          <a:lstStyle/>
          <a:p>
            <a:r>
              <a:rPr lang="en-US" dirty="0"/>
              <a:t>Decisions to date</a:t>
            </a:r>
          </a:p>
        </p:txBody>
      </p:sp>
      <p:sp>
        <p:nvSpPr>
          <p:cNvPr id="8" name="Rectangle 7">
            <a:extLst>
              <a:ext uri="{FF2B5EF4-FFF2-40B4-BE49-F238E27FC236}">
                <a16:creationId xmlns:a16="http://schemas.microsoft.com/office/drawing/2014/main" id="{223F2553-867B-4D4B-ACFD-4ED138C0996B}"/>
              </a:ext>
            </a:extLst>
          </p:cNvPr>
          <p:cNvSpPr/>
          <p:nvPr/>
        </p:nvSpPr>
        <p:spPr>
          <a:xfrm>
            <a:off x="6629792" y="3875925"/>
            <a:ext cx="4592911" cy="205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cumin Pro"/>
                <a:ea typeface="+mn-ea"/>
                <a:cs typeface="+mn-cs"/>
              </a:rPr>
              <a:t>Decisions Pending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cumin Pro"/>
                <a:ea typeface="+mn-ea"/>
                <a:cs typeface="+mn-cs"/>
              </a:rPr>
              <a:t>ORCiD – investigating how to most effectively pull into PERA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cumin Pro"/>
                <a:ea typeface="+mn-ea"/>
                <a:cs typeface="+mn-cs"/>
              </a:rPr>
              <a:t>Specific go-live dates for Grants &amp; Agreements and IACUC Modules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cumin Pro"/>
                <a:ea typeface="+mn-ea"/>
                <a:cs typeface="+mn-cs"/>
              </a:rPr>
              <a:t>Will be fall 2024 – likely early October</a:t>
            </a:r>
          </a:p>
        </p:txBody>
      </p:sp>
      <p:sp>
        <p:nvSpPr>
          <p:cNvPr id="9" name="Rectangle 8">
            <a:extLst>
              <a:ext uri="{FF2B5EF4-FFF2-40B4-BE49-F238E27FC236}">
                <a16:creationId xmlns:a16="http://schemas.microsoft.com/office/drawing/2014/main" id="{7C713DBF-CE8A-40D4-BE73-BA43F77A9671}"/>
              </a:ext>
            </a:extLst>
          </p:cNvPr>
          <p:cNvSpPr/>
          <p:nvPr/>
        </p:nvSpPr>
        <p:spPr>
          <a:xfrm>
            <a:off x="6471799" y="1570839"/>
            <a:ext cx="4592911" cy="2253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cumin Pro"/>
                <a:ea typeface="+mn-ea"/>
                <a:cs typeface="+mn-cs"/>
              </a:rPr>
              <a:t>Decisions Made (Continued)</a:t>
            </a:r>
          </a:p>
          <a:p>
            <a:pPr marL="285750" indent="-285750">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Acumin Pro"/>
                <a:ea typeface="+mn-ea"/>
                <a:cs typeface="+mn-cs"/>
              </a:rPr>
              <a:t>Safety Module – exclusion of Chemical and Radiation Safety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chemeClr val="bg1"/>
                </a:solidFill>
                <a:effectLst/>
                <a:uLnTx/>
                <a:uFillTx/>
                <a:latin typeface="Acumin Pro"/>
                <a:ea typeface="+mn-ea"/>
                <a:cs typeface="+mn-cs"/>
              </a:rPr>
              <a:t>PI/Co-Investigator – academic leadership hierarchy to receive proposal review/approval request or manage via reports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chemeClr val="bg1"/>
                </a:solidFill>
                <a:effectLst/>
                <a:uLnTx/>
                <a:uFillTx/>
                <a:latin typeface="Acumin Pro"/>
                <a:ea typeface="+mn-ea"/>
                <a:cs typeface="+mn-cs"/>
              </a:rPr>
              <a:t>Academic leadership approval for Post-Award Prior Approval requests (Change in PI, Budget Changes and No Cost Extensions)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cumin Pro"/>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cumin Pro"/>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cumin Pro"/>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cumin Pro"/>
              <a:ea typeface="+mn-ea"/>
              <a:cs typeface="+mn-cs"/>
            </a:endParaRPr>
          </a:p>
        </p:txBody>
      </p:sp>
    </p:spTree>
    <p:extLst>
      <p:ext uri="{BB962C8B-B14F-4D97-AF65-F5344CB8AC3E}">
        <p14:creationId xmlns:p14="http://schemas.microsoft.com/office/powerpoint/2010/main" val="85935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ABB7BA-6CD1-4C19-A419-85B0007C3577}"/>
              </a:ext>
            </a:extLst>
          </p:cNvPr>
          <p:cNvPicPr>
            <a:picLocks noChangeAspect="1"/>
          </p:cNvPicPr>
          <p:nvPr/>
        </p:nvPicPr>
        <p:blipFill>
          <a:blip r:embed="rId2"/>
          <a:stretch>
            <a:fillRect/>
          </a:stretch>
        </p:blipFill>
        <p:spPr>
          <a:xfrm>
            <a:off x="469302" y="1791006"/>
            <a:ext cx="11253395" cy="3275988"/>
          </a:xfrm>
          <a:prstGeom prst="rect">
            <a:avLst/>
          </a:prstGeom>
        </p:spPr>
      </p:pic>
      <p:sp>
        <p:nvSpPr>
          <p:cNvPr id="2" name="Title 1">
            <a:extLst>
              <a:ext uri="{FF2B5EF4-FFF2-40B4-BE49-F238E27FC236}">
                <a16:creationId xmlns:a16="http://schemas.microsoft.com/office/drawing/2014/main" id="{C4F95EA6-A0ED-4478-A363-A8472C6A70CD}"/>
              </a:ext>
            </a:extLst>
          </p:cNvPr>
          <p:cNvSpPr>
            <a:spLocks noGrp="1"/>
          </p:cNvSpPr>
          <p:nvPr>
            <p:ph type="ctrTitle"/>
          </p:nvPr>
        </p:nvSpPr>
        <p:spPr/>
        <p:txBody>
          <a:bodyPr/>
          <a:lstStyle/>
          <a:p>
            <a:r>
              <a:rPr lang="en-US" dirty="0"/>
              <a:t>Project Timeline*</a:t>
            </a:r>
          </a:p>
        </p:txBody>
      </p:sp>
      <p:pic>
        <p:nvPicPr>
          <p:cNvPr id="35" name="Picture 34">
            <a:extLst>
              <a:ext uri="{FF2B5EF4-FFF2-40B4-BE49-F238E27FC236}">
                <a16:creationId xmlns:a16="http://schemas.microsoft.com/office/drawing/2014/main" id="{274CB2AE-8C90-4EDD-B006-D77502DCC5CC}"/>
              </a:ext>
            </a:extLst>
          </p:cNvPr>
          <p:cNvPicPr>
            <a:picLocks noChangeAspect="1"/>
          </p:cNvPicPr>
          <p:nvPr/>
        </p:nvPicPr>
        <p:blipFill>
          <a:blip r:embed="rId3"/>
          <a:stretch>
            <a:fillRect/>
          </a:stretch>
        </p:blipFill>
        <p:spPr>
          <a:xfrm>
            <a:off x="9304909" y="5483394"/>
            <a:ext cx="1981477" cy="666843"/>
          </a:xfrm>
          <a:prstGeom prst="rect">
            <a:avLst/>
          </a:prstGeom>
        </p:spPr>
      </p:pic>
      <p:sp>
        <p:nvSpPr>
          <p:cNvPr id="36" name="Rectangle 35">
            <a:extLst>
              <a:ext uri="{FF2B5EF4-FFF2-40B4-BE49-F238E27FC236}">
                <a16:creationId xmlns:a16="http://schemas.microsoft.com/office/drawing/2014/main" id="{589FFBF0-3A8D-4FA4-8A2B-82FCFC843522}"/>
              </a:ext>
            </a:extLst>
          </p:cNvPr>
          <p:cNvSpPr/>
          <p:nvPr/>
        </p:nvSpPr>
        <p:spPr>
          <a:xfrm>
            <a:off x="8029384" y="5621783"/>
            <a:ext cx="1275525" cy="30410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cumin Pro"/>
                <a:ea typeface="+mn-ea"/>
                <a:cs typeface="+mn-cs"/>
              </a:rPr>
              <a:t>   </a:t>
            </a:r>
            <a:r>
              <a:rPr kumimoji="0" lang="en-US" sz="1200" b="0" i="0" u="none" strike="noStrike" kern="1200" cap="none" spc="0" normalizeH="0" baseline="0" noProof="0" dirty="0">
                <a:ln>
                  <a:noFill/>
                </a:ln>
                <a:solidFill>
                  <a:srgbClr val="000000"/>
                </a:solidFill>
                <a:effectLst/>
                <a:uLnTx/>
                <a:uFillTx/>
                <a:latin typeface="Acumin Pro"/>
                <a:ea typeface="+mn-ea"/>
                <a:cs typeface="+mn-cs"/>
              </a:rPr>
              <a:t>We are here</a:t>
            </a:r>
            <a:endParaRPr kumimoji="0" lang="en-US" sz="1800" b="0" i="0" u="none" strike="noStrike" kern="1200" cap="none" spc="0" normalizeH="0" baseline="0" noProof="0" dirty="0">
              <a:ln>
                <a:noFill/>
              </a:ln>
              <a:solidFill>
                <a:srgbClr val="000000"/>
              </a:solidFill>
              <a:effectLst/>
              <a:uLnTx/>
              <a:uFillTx/>
              <a:latin typeface="Acumin Pro"/>
              <a:ea typeface="+mn-ea"/>
              <a:cs typeface="+mn-cs"/>
            </a:endParaRPr>
          </a:p>
        </p:txBody>
      </p:sp>
      <p:sp>
        <p:nvSpPr>
          <p:cNvPr id="31" name="Star: 5 Points 30">
            <a:extLst>
              <a:ext uri="{FF2B5EF4-FFF2-40B4-BE49-F238E27FC236}">
                <a16:creationId xmlns:a16="http://schemas.microsoft.com/office/drawing/2014/main" id="{D31DE365-6A4E-4DE0-A1EA-895A2425AC11}"/>
              </a:ext>
            </a:extLst>
          </p:cNvPr>
          <p:cNvSpPr/>
          <p:nvPr/>
        </p:nvSpPr>
        <p:spPr>
          <a:xfrm>
            <a:off x="7966580" y="5644407"/>
            <a:ext cx="275869" cy="262311"/>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cumin Pro"/>
              <a:ea typeface="+mn-ea"/>
              <a:cs typeface="+mn-cs"/>
            </a:endParaRPr>
          </a:p>
        </p:txBody>
      </p:sp>
      <p:sp>
        <p:nvSpPr>
          <p:cNvPr id="5" name="Rectangle 4">
            <a:extLst>
              <a:ext uri="{FF2B5EF4-FFF2-40B4-BE49-F238E27FC236}">
                <a16:creationId xmlns:a16="http://schemas.microsoft.com/office/drawing/2014/main" id="{69E245C5-2D66-47FF-B980-6AC8BC36A43B}"/>
              </a:ext>
            </a:extLst>
          </p:cNvPr>
          <p:cNvSpPr/>
          <p:nvPr/>
        </p:nvSpPr>
        <p:spPr>
          <a:xfrm>
            <a:off x="1568741" y="5844800"/>
            <a:ext cx="5159230" cy="576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t>*</a:t>
            </a:r>
            <a:r>
              <a:rPr lang="en-US" sz="1400" i="1" dirty="0"/>
              <a:t>Updated April 2024, and subject to change</a:t>
            </a:r>
            <a:endParaRPr lang="en-US" i="1" dirty="0"/>
          </a:p>
        </p:txBody>
      </p:sp>
      <p:sp>
        <p:nvSpPr>
          <p:cNvPr id="12" name="Star: 5 Points 11">
            <a:extLst>
              <a:ext uri="{FF2B5EF4-FFF2-40B4-BE49-F238E27FC236}">
                <a16:creationId xmlns:a16="http://schemas.microsoft.com/office/drawing/2014/main" id="{9D4FCA7B-E59A-48D4-AE6B-C6DD15486EE0}"/>
              </a:ext>
            </a:extLst>
          </p:cNvPr>
          <p:cNvSpPr/>
          <p:nvPr/>
        </p:nvSpPr>
        <p:spPr>
          <a:xfrm>
            <a:off x="5677784" y="3727552"/>
            <a:ext cx="275869" cy="262311"/>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cumin Pro"/>
              <a:ea typeface="+mn-ea"/>
              <a:cs typeface="+mn-cs"/>
            </a:endParaRPr>
          </a:p>
        </p:txBody>
      </p:sp>
    </p:spTree>
    <p:extLst>
      <p:ext uri="{BB962C8B-B14F-4D97-AF65-F5344CB8AC3E}">
        <p14:creationId xmlns:p14="http://schemas.microsoft.com/office/powerpoint/2010/main" val="171813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585B18-3CB6-426A-A074-48978603AC27}"/>
              </a:ext>
            </a:extLst>
          </p:cNvPr>
          <p:cNvSpPr>
            <a:spLocks noGrp="1"/>
          </p:cNvSpPr>
          <p:nvPr>
            <p:ph type="dt" sz="half" idx="10"/>
          </p:nvPr>
        </p:nvSpPr>
        <p:spPr/>
        <p:txBody>
          <a:bodyPr/>
          <a:lstStyle/>
          <a:p>
            <a:r>
              <a:rPr lang="en-US" dirty="0"/>
              <a:t>4/24/2024</a:t>
            </a:r>
          </a:p>
        </p:txBody>
      </p:sp>
      <p:sp>
        <p:nvSpPr>
          <p:cNvPr id="5" name="Slide Number Placeholder 4">
            <a:extLst>
              <a:ext uri="{FF2B5EF4-FFF2-40B4-BE49-F238E27FC236}">
                <a16:creationId xmlns:a16="http://schemas.microsoft.com/office/drawing/2014/main" id="{FC0C79BC-B779-4F7D-83FB-A22531DAD5F8}"/>
              </a:ext>
            </a:extLst>
          </p:cNvPr>
          <p:cNvSpPr>
            <a:spLocks noGrp="1"/>
          </p:cNvSpPr>
          <p:nvPr>
            <p:ph type="sldNum" sz="quarter" idx="12"/>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1374506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65B9FD-2D0F-4F5B-B917-1BAD366A4E9E}"/>
              </a:ext>
            </a:extLst>
          </p:cNvPr>
          <p:cNvSpPr>
            <a:spLocks noGrp="1"/>
          </p:cNvSpPr>
          <p:nvPr>
            <p:ph type="subTitle" idx="1"/>
          </p:nvPr>
        </p:nvSpPr>
        <p:spPr>
          <a:xfrm>
            <a:off x="2107518" y="1345167"/>
            <a:ext cx="7988982" cy="805349"/>
          </a:xfrm>
        </p:spPr>
        <p:txBody>
          <a:bodyPr/>
          <a:lstStyle/>
          <a:p>
            <a:r>
              <a:rPr lang="en-US" dirty="0"/>
              <a:t>Information Session Logistics</a:t>
            </a:r>
          </a:p>
          <a:p>
            <a:endParaRPr lang="en-US" dirty="0"/>
          </a:p>
        </p:txBody>
      </p:sp>
      <p:sp>
        <p:nvSpPr>
          <p:cNvPr id="4" name="Text Placeholder 3">
            <a:extLst>
              <a:ext uri="{FF2B5EF4-FFF2-40B4-BE49-F238E27FC236}">
                <a16:creationId xmlns:a16="http://schemas.microsoft.com/office/drawing/2014/main" id="{A924F542-9492-4F1C-84DD-236CFB55286B}"/>
              </a:ext>
            </a:extLst>
          </p:cNvPr>
          <p:cNvSpPr>
            <a:spLocks noGrp="1"/>
          </p:cNvSpPr>
          <p:nvPr>
            <p:ph type="body" sz="quarter" idx="14"/>
          </p:nvPr>
        </p:nvSpPr>
        <p:spPr>
          <a:xfrm>
            <a:off x="2666056" y="2126939"/>
            <a:ext cx="7366000" cy="3411537"/>
          </a:xfrm>
        </p:spPr>
        <p:txBody>
          <a:bodyPr/>
          <a:lstStyle/>
          <a:p>
            <a:pPr marL="0" indent="0">
              <a:buNone/>
            </a:pPr>
            <a:r>
              <a:rPr lang="en-US" dirty="0"/>
              <a:t>Please remain muted throughout the session</a:t>
            </a:r>
          </a:p>
          <a:p>
            <a:endParaRPr lang="en-US" dirty="0"/>
          </a:p>
          <a:p>
            <a:endParaRPr lang="en-US" dirty="0"/>
          </a:p>
          <a:p>
            <a:pPr marL="0" indent="0">
              <a:buNone/>
            </a:pPr>
            <a:r>
              <a:rPr lang="en-US" dirty="0"/>
              <a:t>Log your questions in the chat </a:t>
            </a:r>
          </a:p>
          <a:p>
            <a:endParaRPr lang="en-US" dirty="0"/>
          </a:p>
          <a:p>
            <a:endParaRPr lang="en-US" dirty="0"/>
          </a:p>
          <a:p>
            <a:pPr marL="0" indent="0">
              <a:buNone/>
            </a:pPr>
            <a:r>
              <a:rPr lang="en-US" dirty="0"/>
              <a:t>This is one of four sessions</a:t>
            </a:r>
          </a:p>
          <a:p>
            <a:r>
              <a:rPr lang="en-US" dirty="0"/>
              <a:t>Each session will be recorded</a:t>
            </a:r>
          </a:p>
          <a:p>
            <a:r>
              <a:rPr lang="en-US" dirty="0"/>
              <a:t>Content for each session is the same</a:t>
            </a:r>
          </a:p>
          <a:p>
            <a:r>
              <a:rPr lang="en-US" dirty="0"/>
              <a:t>Recording and consolidated Q&amp;A will be posted to PERA website</a:t>
            </a:r>
          </a:p>
          <a:p>
            <a:pPr marL="0" indent="0">
              <a:buNone/>
            </a:pPr>
            <a:endParaRPr lang="en-US" dirty="0"/>
          </a:p>
          <a:p>
            <a:endParaRPr lang="en-US" dirty="0"/>
          </a:p>
          <a:p>
            <a:endParaRPr lang="en-US" dirty="0"/>
          </a:p>
          <a:p>
            <a:endParaRPr lang="en-US" dirty="0"/>
          </a:p>
        </p:txBody>
      </p:sp>
      <p:sp>
        <p:nvSpPr>
          <p:cNvPr id="5" name="Date Placeholder 4">
            <a:extLst>
              <a:ext uri="{FF2B5EF4-FFF2-40B4-BE49-F238E27FC236}">
                <a16:creationId xmlns:a16="http://schemas.microsoft.com/office/drawing/2014/main" id="{6B772C37-3843-4D59-8C57-808F867354FE}"/>
              </a:ext>
            </a:extLst>
          </p:cNvPr>
          <p:cNvSpPr>
            <a:spLocks noGrp="1"/>
          </p:cNvSpPr>
          <p:nvPr>
            <p:ph type="dt" sz="half" idx="10"/>
          </p:nvPr>
        </p:nvSpPr>
        <p:spPr/>
        <p:txBody>
          <a:bodyPr/>
          <a:lstStyle/>
          <a:p>
            <a:r>
              <a:rPr lang="en-US" dirty="0"/>
              <a:t>4/24/2024</a:t>
            </a:r>
          </a:p>
        </p:txBody>
      </p:sp>
      <p:sp>
        <p:nvSpPr>
          <p:cNvPr id="6" name="Slide Number Placeholder 5">
            <a:extLst>
              <a:ext uri="{FF2B5EF4-FFF2-40B4-BE49-F238E27FC236}">
                <a16:creationId xmlns:a16="http://schemas.microsoft.com/office/drawing/2014/main" id="{099BD8D1-B60D-4774-B2A6-52C2D888FA56}"/>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
        <p:nvSpPr>
          <p:cNvPr id="7" name="Title 6">
            <a:extLst>
              <a:ext uri="{FF2B5EF4-FFF2-40B4-BE49-F238E27FC236}">
                <a16:creationId xmlns:a16="http://schemas.microsoft.com/office/drawing/2014/main" id="{2C6429DC-63E4-4688-986B-2DBA583B89A2}"/>
              </a:ext>
            </a:extLst>
          </p:cNvPr>
          <p:cNvSpPr>
            <a:spLocks noGrp="1"/>
          </p:cNvSpPr>
          <p:nvPr>
            <p:ph type="ctrTitle"/>
          </p:nvPr>
        </p:nvSpPr>
        <p:spPr>
          <a:xfrm>
            <a:off x="2107520" y="437030"/>
            <a:ext cx="7988980" cy="512448"/>
          </a:xfrm>
        </p:spPr>
        <p:txBody>
          <a:bodyPr/>
          <a:lstStyle/>
          <a:p>
            <a:r>
              <a:rPr lang="en-US" dirty="0"/>
              <a:t>PERA: Purdue Excellence in Research Administration</a:t>
            </a:r>
          </a:p>
        </p:txBody>
      </p:sp>
      <p:sp>
        <p:nvSpPr>
          <p:cNvPr id="8" name="Freeform 860">
            <a:extLst>
              <a:ext uri="{FF2B5EF4-FFF2-40B4-BE49-F238E27FC236}">
                <a16:creationId xmlns:a16="http://schemas.microsoft.com/office/drawing/2014/main" id="{92FB2FB7-B14D-4A48-8BD5-A95EF58616CF}"/>
              </a:ext>
            </a:extLst>
          </p:cNvPr>
          <p:cNvSpPr>
            <a:spLocks noChangeAspect="1" noEditPoints="1"/>
          </p:cNvSpPr>
          <p:nvPr/>
        </p:nvSpPr>
        <p:spPr bwMode="auto">
          <a:xfrm>
            <a:off x="2028774" y="2083471"/>
            <a:ext cx="438201" cy="438201"/>
          </a:xfrm>
          <a:custGeom>
            <a:avLst/>
            <a:gdLst>
              <a:gd name="T0" fmla="*/ 288 w 512"/>
              <a:gd name="T1" fmla="*/ 149 h 512"/>
              <a:gd name="T2" fmla="*/ 288 w 512"/>
              <a:gd name="T3" fmla="*/ 209 h 512"/>
              <a:gd name="T4" fmla="*/ 227 w 512"/>
              <a:gd name="T5" fmla="*/ 269 h 512"/>
              <a:gd name="T6" fmla="*/ 224 w 512"/>
              <a:gd name="T7" fmla="*/ 256 h 512"/>
              <a:gd name="T8" fmla="*/ 224 w 512"/>
              <a:gd name="T9" fmla="*/ 149 h 512"/>
              <a:gd name="T10" fmla="*/ 256 w 512"/>
              <a:gd name="T11" fmla="*/ 117 h 512"/>
              <a:gd name="T12" fmla="*/ 288 w 512"/>
              <a:gd name="T13" fmla="*/ 149 h 512"/>
              <a:gd name="T14" fmla="*/ 256 w 512"/>
              <a:gd name="T15" fmla="*/ 288 h 512"/>
              <a:gd name="T16" fmla="*/ 288 w 512"/>
              <a:gd name="T17" fmla="*/ 256 h 512"/>
              <a:gd name="T18" fmla="*/ 288 w 512"/>
              <a:gd name="T19" fmla="*/ 239 h 512"/>
              <a:gd name="T20" fmla="*/ 242 w 512"/>
              <a:gd name="T21" fmla="*/ 284 h 512"/>
              <a:gd name="T22" fmla="*/ 256 w 512"/>
              <a:gd name="T23" fmla="*/ 288 h 512"/>
              <a:gd name="T24" fmla="*/ 512 w 512"/>
              <a:gd name="T25" fmla="*/ 256 h 512"/>
              <a:gd name="T26" fmla="*/ 256 w 512"/>
              <a:gd name="T27" fmla="*/ 512 h 512"/>
              <a:gd name="T28" fmla="*/ 0 w 512"/>
              <a:gd name="T29" fmla="*/ 256 h 512"/>
              <a:gd name="T30" fmla="*/ 256 w 512"/>
              <a:gd name="T31" fmla="*/ 0 h 512"/>
              <a:gd name="T32" fmla="*/ 512 w 512"/>
              <a:gd name="T33" fmla="*/ 256 h 512"/>
              <a:gd name="T34" fmla="*/ 391 w 512"/>
              <a:gd name="T35" fmla="*/ 120 h 512"/>
              <a:gd name="T36" fmla="*/ 376 w 512"/>
              <a:gd name="T37" fmla="*/ 120 h 512"/>
              <a:gd name="T38" fmla="*/ 309 w 512"/>
              <a:gd name="T39" fmla="*/ 187 h 512"/>
              <a:gd name="T40" fmla="*/ 309 w 512"/>
              <a:gd name="T41" fmla="*/ 149 h 512"/>
              <a:gd name="T42" fmla="*/ 256 w 512"/>
              <a:gd name="T43" fmla="*/ 96 h 512"/>
              <a:gd name="T44" fmla="*/ 202 w 512"/>
              <a:gd name="T45" fmla="*/ 149 h 512"/>
              <a:gd name="T46" fmla="*/ 202 w 512"/>
              <a:gd name="T47" fmla="*/ 256 h 512"/>
              <a:gd name="T48" fmla="*/ 211 w 512"/>
              <a:gd name="T49" fmla="*/ 285 h 512"/>
              <a:gd name="T50" fmla="*/ 196 w 512"/>
              <a:gd name="T51" fmla="*/ 300 h 512"/>
              <a:gd name="T52" fmla="*/ 181 w 512"/>
              <a:gd name="T53" fmla="*/ 256 h 512"/>
              <a:gd name="T54" fmla="*/ 170 w 512"/>
              <a:gd name="T55" fmla="*/ 245 h 512"/>
              <a:gd name="T56" fmla="*/ 160 w 512"/>
              <a:gd name="T57" fmla="*/ 256 h 512"/>
              <a:gd name="T58" fmla="*/ 181 w 512"/>
              <a:gd name="T59" fmla="*/ 316 h 512"/>
              <a:gd name="T60" fmla="*/ 120 w 512"/>
              <a:gd name="T61" fmla="*/ 376 h 512"/>
              <a:gd name="T62" fmla="*/ 120 w 512"/>
              <a:gd name="T63" fmla="*/ 391 h 512"/>
              <a:gd name="T64" fmla="*/ 128 w 512"/>
              <a:gd name="T65" fmla="*/ 394 h 512"/>
              <a:gd name="T66" fmla="*/ 135 w 512"/>
              <a:gd name="T67" fmla="*/ 391 h 512"/>
              <a:gd name="T68" fmla="*/ 196 w 512"/>
              <a:gd name="T69" fmla="*/ 331 h 512"/>
              <a:gd name="T70" fmla="*/ 245 w 512"/>
              <a:gd name="T71" fmla="*/ 351 h 512"/>
              <a:gd name="T72" fmla="*/ 245 w 512"/>
              <a:gd name="T73" fmla="*/ 394 h 512"/>
              <a:gd name="T74" fmla="*/ 202 w 512"/>
              <a:gd name="T75" fmla="*/ 394 h 512"/>
              <a:gd name="T76" fmla="*/ 192 w 512"/>
              <a:gd name="T77" fmla="*/ 405 h 512"/>
              <a:gd name="T78" fmla="*/ 202 w 512"/>
              <a:gd name="T79" fmla="*/ 416 h 512"/>
              <a:gd name="T80" fmla="*/ 309 w 512"/>
              <a:gd name="T81" fmla="*/ 416 h 512"/>
              <a:gd name="T82" fmla="*/ 320 w 512"/>
              <a:gd name="T83" fmla="*/ 405 h 512"/>
              <a:gd name="T84" fmla="*/ 309 w 512"/>
              <a:gd name="T85" fmla="*/ 394 h 512"/>
              <a:gd name="T86" fmla="*/ 266 w 512"/>
              <a:gd name="T87" fmla="*/ 394 h 512"/>
              <a:gd name="T88" fmla="*/ 266 w 512"/>
              <a:gd name="T89" fmla="*/ 351 h 512"/>
              <a:gd name="T90" fmla="*/ 352 w 512"/>
              <a:gd name="T91" fmla="*/ 256 h 512"/>
              <a:gd name="T92" fmla="*/ 341 w 512"/>
              <a:gd name="T93" fmla="*/ 245 h 512"/>
              <a:gd name="T94" fmla="*/ 330 w 512"/>
              <a:gd name="T95" fmla="*/ 256 h 512"/>
              <a:gd name="T96" fmla="*/ 256 w 512"/>
              <a:gd name="T97" fmla="*/ 330 h 512"/>
              <a:gd name="T98" fmla="*/ 211 w 512"/>
              <a:gd name="T99" fmla="*/ 315 h 512"/>
              <a:gd name="T100" fmla="*/ 226 w 512"/>
              <a:gd name="T101" fmla="*/ 300 h 512"/>
              <a:gd name="T102" fmla="*/ 256 w 512"/>
              <a:gd name="T103" fmla="*/ 309 h 512"/>
              <a:gd name="T104" fmla="*/ 309 w 512"/>
              <a:gd name="T105" fmla="*/ 256 h 512"/>
              <a:gd name="T106" fmla="*/ 309 w 512"/>
              <a:gd name="T107" fmla="*/ 217 h 512"/>
              <a:gd name="T108" fmla="*/ 391 w 512"/>
              <a:gd name="T109" fmla="*/ 135 h 512"/>
              <a:gd name="T110" fmla="*/ 391 w 512"/>
              <a:gd name="T111"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288" y="149"/>
                </a:moveTo>
                <a:cubicBezTo>
                  <a:pt x="288" y="209"/>
                  <a:pt x="288" y="209"/>
                  <a:pt x="288" y="209"/>
                </a:cubicBezTo>
                <a:cubicBezTo>
                  <a:pt x="227" y="269"/>
                  <a:pt x="227" y="269"/>
                  <a:pt x="227" y="269"/>
                </a:cubicBezTo>
                <a:cubicBezTo>
                  <a:pt x="225" y="265"/>
                  <a:pt x="224" y="261"/>
                  <a:pt x="224" y="256"/>
                </a:cubicBezTo>
                <a:cubicBezTo>
                  <a:pt x="224" y="149"/>
                  <a:pt x="224" y="149"/>
                  <a:pt x="224" y="149"/>
                </a:cubicBezTo>
                <a:cubicBezTo>
                  <a:pt x="224" y="131"/>
                  <a:pt x="238" y="117"/>
                  <a:pt x="256" y="117"/>
                </a:cubicBezTo>
                <a:cubicBezTo>
                  <a:pt x="273" y="117"/>
                  <a:pt x="288" y="131"/>
                  <a:pt x="288" y="149"/>
                </a:cubicBezTo>
                <a:close/>
                <a:moveTo>
                  <a:pt x="256" y="288"/>
                </a:moveTo>
                <a:cubicBezTo>
                  <a:pt x="273" y="288"/>
                  <a:pt x="288" y="273"/>
                  <a:pt x="288" y="256"/>
                </a:cubicBezTo>
                <a:cubicBezTo>
                  <a:pt x="288" y="239"/>
                  <a:pt x="288" y="239"/>
                  <a:pt x="288" y="239"/>
                </a:cubicBezTo>
                <a:cubicBezTo>
                  <a:pt x="242" y="284"/>
                  <a:pt x="242" y="284"/>
                  <a:pt x="242" y="284"/>
                </a:cubicBezTo>
                <a:cubicBezTo>
                  <a:pt x="246" y="286"/>
                  <a:pt x="251" y="288"/>
                  <a:pt x="256" y="28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1" y="120"/>
                </a:moveTo>
                <a:cubicBezTo>
                  <a:pt x="387" y="116"/>
                  <a:pt x="380" y="116"/>
                  <a:pt x="376" y="120"/>
                </a:cubicBezTo>
                <a:cubicBezTo>
                  <a:pt x="309" y="187"/>
                  <a:pt x="309" y="187"/>
                  <a:pt x="309" y="187"/>
                </a:cubicBezTo>
                <a:cubicBezTo>
                  <a:pt x="309" y="149"/>
                  <a:pt x="309" y="149"/>
                  <a:pt x="309" y="149"/>
                </a:cubicBezTo>
                <a:cubicBezTo>
                  <a:pt x="309" y="120"/>
                  <a:pt x="285" y="96"/>
                  <a:pt x="256" y="96"/>
                </a:cubicBezTo>
                <a:cubicBezTo>
                  <a:pt x="226" y="96"/>
                  <a:pt x="202" y="120"/>
                  <a:pt x="202" y="149"/>
                </a:cubicBezTo>
                <a:cubicBezTo>
                  <a:pt x="202" y="256"/>
                  <a:pt x="202" y="256"/>
                  <a:pt x="202" y="256"/>
                </a:cubicBezTo>
                <a:cubicBezTo>
                  <a:pt x="202" y="267"/>
                  <a:pt x="206" y="277"/>
                  <a:pt x="211" y="285"/>
                </a:cubicBezTo>
                <a:cubicBezTo>
                  <a:pt x="196" y="300"/>
                  <a:pt x="196" y="300"/>
                  <a:pt x="196" y="300"/>
                </a:cubicBezTo>
                <a:cubicBezTo>
                  <a:pt x="187" y="288"/>
                  <a:pt x="181" y="272"/>
                  <a:pt x="181" y="256"/>
                </a:cubicBezTo>
                <a:cubicBezTo>
                  <a:pt x="181" y="250"/>
                  <a:pt x="176" y="245"/>
                  <a:pt x="170" y="245"/>
                </a:cubicBezTo>
                <a:cubicBezTo>
                  <a:pt x="164" y="245"/>
                  <a:pt x="160" y="250"/>
                  <a:pt x="160" y="256"/>
                </a:cubicBezTo>
                <a:cubicBezTo>
                  <a:pt x="160" y="278"/>
                  <a:pt x="168" y="299"/>
                  <a:pt x="181" y="316"/>
                </a:cubicBezTo>
                <a:cubicBezTo>
                  <a:pt x="120" y="376"/>
                  <a:pt x="120" y="376"/>
                  <a:pt x="120" y="376"/>
                </a:cubicBezTo>
                <a:cubicBezTo>
                  <a:pt x="116" y="380"/>
                  <a:pt x="116" y="387"/>
                  <a:pt x="120" y="391"/>
                </a:cubicBezTo>
                <a:cubicBezTo>
                  <a:pt x="122" y="393"/>
                  <a:pt x="125" y="394"/>
                  <a:pt x="128" y="394"/>
                </a:cubicBezTo>
                <a:cubicBezTo>
                  <a:pt x="130" y="394"/>
                  <a:pt x="133" y="393"/>
                  <a:pt x="135" y="391"/>
                </a:cubicBezTo>
                <a:cubicBezTo>
                  <a:pt x="196" y="331"/>
                  <a:pt x="196" y="331"/>
                  <a:pt x="196" y="331"/>
                </a:cubicBezTo>
                <a:cubicBezTo>
                  <a:pt x="210" y="342"/>
                  <a:pt x="227" y="349"/>
                  <a:pt x="245" y="351"/>
                </a:cubicBezTo>
                <a:cubicBezTo>
                  <a:pt x="245" y="394"/>
                  <a:pt x="245" y="394"/>
                  <a:pt x="245" y="394"/>
                </a:cubicBezTo>
                <a:cubicBezTo>
                  <a:pt x="202" y="394"/>
                  <a:pt x="202" y="394"/>
                  <a:pt x="202" y="394"/>
                </a:cubicBezTo>
                <a:cubicBezTo>
                  <a:pt x="196" y="394"/>
                  <a:pt x="192" y="399"/>
                  <a:pt x="192" y="405"/>
                </a:cubicBezTo>
                <a:cubicBezTo>
                  <a:pt x="192" y="411"/>
                  <a:pt x="196" y="416"/>
                  <a:pt x="202" y="416"/>
                </a:cubicBezTo>
                <a:cubicBezTo>
                  <a:pt x="309" y="416"/>
                  <a:pt x="309" y="416"/>
                  <a:pt x="309" y="416"/>
                </a:cubicBezTo>
                <a:cubicBezTo>
                  <a:pt x="315" y="416"/>
                  <a:pt x="320" y="411"/>
                  <a:pt x="320" y="405"/>
                </a:cubicBezTo>
                <a:cubicBezTo>
                  <a:pt x="320" y="399"/>
                  <a:pt x="315" y="394"/>
                  <a:pt x="309" y="394"/>
                </a:cubicBezTo>
                <a:cubicBezTo>
                  <a:pt x="266" y="394"/>
                  <a:pt x="266" y="394"/>
                  <a:pt x="266" y="394"/>
                </a:cubicBezTo>
                <a:cubicBezTo>
                  <a:pt x="266" y="351"/>
                  <a:pt x="266" y="351"/>
                  <a:pt x="266" y="351"/>
                </a:cubicBezTo>
                <a:cubicBezTo>
                  <a:pt x="314" y="346"/>
                  <a:pt x="352" y="305"/>
                  <a:pt x="352" y="256"/>
                </a:cubicBezTo>
                <a:cubicBezTo>
                  <a:pt x="352" y="250"/>
                  <a:pt x="347" y="245"/>
                  <a:pt x="341" y="245"/>
                </a:cubicBezTo>
                <a:cubicBezTo>
                  <a:pt x="335" y="245"/>
                  <a:pt x="330" y="250"/>
                  <a:pt x="330" y="256"/>
                </a:cubicBezTo>
                <a:cubicBezTo>
                  <a:pt x="330" y="297"/>
                  <a:pt x="297" y="330"/>
                  <a:pt x="256" y="330"/>
                </a:cubicBezTo>
                <a:cubicBezTo>
                  <a:pt x="239" y="330"/>
                  <a:pt x="224" y="325"/>
                  <a:pt x="211" y="315"/>
                </a:cubicBezTo>
                <a:cubicBezTo>
                  <a:pt x="226" y="300"/>
                  <a:pt x="226" y="300"/>
                  <a:pt x="226" y="300"/>
                </a:cubicBezTo>
                <a:cubicBezTo>
                  <a:pt x="235" y="306"/>
                  <a:pt x="245" y="309"/>
                  <a:pt x="256" y="309"/>
                </a:cubicBezTo>
                <a:cubicBezTo>
                  <a:pt x="285" y="309"/>
                  <a:pt x="309" y="285"/>
                  <a:pt x="309" y="256"/>
                </a:cubicBezTo>
                <a:cubicBezTo>
                  <a:pt x="309" y="217"/>
                  <a:pt x="309" y="217"/>
                  <a:pt x="309" y="217"/>
                </a:cubicBezTo>
                <a:cubicBezTo>
                  <a:pt x="391" y="135"/>
                  <a:pt x="391" y="135"/>
                  <a:pt x="391" y="135"/>
                </a:cubicBezTo>
                <a:cubicBezTo>
                  <a:pt x="395" y="131"/>
                  <a:pt x="395" y="124"/>
                  <a:pt x="391" y="12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746">
            <a:extLst>
              <a:ext uri="{FF2B5EF4-FFF2-40B4-BE49-F238E27FC236}">
                <a16:creationId xmlns:a16="http://schemas.microsoft.com/office/drawing/2014/main" id="{5854C6AA-151C-4755-A120-677A7309FF5D}"/>
              </a:ext>
            </a:extLst>
          </p:cNvPr>
          <p:cNvSpPr>
            <a:spLocks noChangeAspect="1" noEditPoints="1"/>
          </p:cNvSpPr>
          <p:nvPr/>
        </p:nvSpPr>
        <p:spPr bwMode="auto">
          <a:xfrm>
            <a:off x="2028774" y="3727944"/>
            <a:ext cx="438201" cy="438201"/>
          </a:xfrm>
          <a:custGeom>
            <a:avLst/>
            <a:gdLst>
              <a:gd name="T0" fmla="*/ 324 w 512"/>
              <a:gd name="T1" fmla="*/ 223 h 512"/>
              <a:gd name="T2" fmla="*/ 394 w 512"/>
              <a:gd name="T3" fmla="*/ 188 h 512"/>
              <a:gd name="T4" fmla="*/ 394 w 512"/>
              <a:gd name="T5" fmla="*/ 324 h 512"/>
              <a:gd name="T6" fmla="*/ 324 w 512"/>
              <a:gd name="T7" fmla="*/ 289 h 512"/>
              <a:gd name="T8" fmla="*/ 314 w 512"/>
              <a:gd name="T9" fmla="*/ 289 h 512"/>
              <a:gd name="T10" fmla="*/ 309 w 512"/>
              <a:gd name="T11" fmla="*/ 298 h 512"/>
              <a:gd name="T12" fmla="*/ 309 w 512"/>
              <a:gd name="T13" fmla="*/ 352 h 512"/>
              <a:gd name="T14" fmla="*/ 117 w 512"/>
              <a:gd name="T15" fmla="*/ 352 h 512"/>
              <a:gd name="T16" fmla="*/ 117 w 512"/>
              <a:gd name="T17" fmla="*/ 160 h 512"/>
              <a:gd name="T18" fmla="*/ 309 w 512"/>
              <a:gd name="T19" fmla="*/ 160 h 512"/>
              <a:gd name="T20" fmla="*/ 309 w 512"/>
              <a:gd name="T21" fmla="*/ 213 h 512"/>
              <a:gd name="T22" fmla="*/ 314 w 512"/>
              <a:gd name="T23" fmla="*/ 222 h 512"/>
              <a:gd name="T24" fmla="*/ 324 w 512"/>
              <a:gd name="T25" fmla="*/ 223 h 512"/>
              <a:gd name="T26" fmla="*/ 512 w 512"/>
              <a:gd name="T27" fmla="*/ 256 h 512"/>
              <a:gd name="T28" fmla="*/ 256 w 512"/>
              <a:gd name="T29" fmla="*/ 512 h 512"/>
              <a:gd name="T30" fmla="*/ 0 w 512"/>
              <a:gd name="T31" fmla="*/ 256 h 512"/>
              <a:gd name="T32" fmla="*/ 256 w 512"/>
              <a:gd name="T33" fmla="*/ 0 h 512"/>
              <a:gd name="T34" fmla="*/ 512 w 512"/>
              <a:gd name="T35" fmla="*/ 256 h 512"/>
              <a:gd name="T36" fmla="*/ 416 w 512"/>
              <a:gd name="T37" fmla="*/ 170 h 512"/>
              <a:gd name="T38" fmla="*/ 411 w 512"/>
              <a:gd name="T39" fmla="*/ 161 h 512"/>
              <a:gd name="T40" fmla="*/ 400 w 512"/>
              <a:gd name="T41" fmla="*/ 161 h 512"/>
              <a:gd name="T42" fmla="*/ 330 w 512"/>
              <a:gd name="T43" fmla="*/ 196 h 512"/>
              <a:gd name="T44" fmla="*/ 330 w 512"/>
              <a:gd name="T45" fmla="*/ 149 h 512"/>
              <a:gd name="T46" fmla="*/ 320 w 512"/>
              <a:gd name="T47" fmla="*/ 138 h 512"/>
              <a:gd name="T48" fmla="*/ 106 w 512"/>
              <a:gd name="T49" fmla="*/ 138 h 512"/>
              <a:gd name="T50" fmla="*/ 96 w 512"/>
              <a:gd name="T51" fmla="*/ 149 h 512"/>
              <a:gd name="T52" fmla="*/ 96 w 512"/>
              <a:gd name="T53" fmla="*/ 362 h 512"/>
              <a:gd name="T54" fmla="*/ 106 w 512"/>
              <a:gd name="T55" fmla="*/ 373 h 512"/>
              <a:gd name="T56" fmla="*/ 320 w 512"/>
              <a:gd name="T57" fmla="*/ 373 h 512"/>
              <a:gd name="T58" fmla="*/ 330 w 512"/>
              <a:gd name="T59" fmla="*/ 362 h 512"/>
              <a:gd name="T60" fmla="*/ 330 w 512"/>
              <a:gd name="T61" fmla="*/ 316 h 512"/>
              <a:gd name="T62" fmla="*/ 400 w 512"/>
              <a:gd name="T63" fmla="*/ 351 h 512"/>
              <a:gd name="T64" fmla="*/ 411 w 512"/>
              <a:gd name="T65" fmla="*/ 350 h 512"/>
              <a:gd name="T66" fmla="*/ 416 w 512"/>
              <a:gd name="T67" fmla="*/ 341 h 512"/>
              <a:gd name="T68" fmla="*/ 416 w 512"/>
              <a:gd name="T69"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324" y="223"/>
                </a:moveTo>
                <a:cubicBezTo>
                  <a:pt x="394" y="188"/>
                  <a:pt x="394" y="188"/>
                  <a:pt x="394" y="188"/>
                </a:cubicBezTo>
                <a:cubicBezTo>
                  <a:pt x="394" y="324"/>
                  <a:pt x="394" y="324"/>
                  <a:pt x="394" y="324"/>
                </a:cubicBezTo>
                <a:cubicBezTo>
                  <a:pt x="324" y="289"/>
                  <a:pt x="324" y="289"/>
                  <a:pt x="324" y="289"/>
                </a:cubicBezTo>
                <a:cubicBezTo>
                  <a:pt x="321" y="287"/>
                  <a:pt x="317" y="287"/>
                  <a:pt x="314" y="289"/>
                </a:cubicBezTo>
                <a:cubicBezTo>
                  <a:pt x="311" y="291"/>
                  <a:pt x="309" y="295"/>
                  <a:pt x="309" y="298"/>
                </a:cubicBezTo>
                <a:cubicBezTo>
                  <a:pt x="309" y="352"/>
                  <a:pt x="309" y="352"/>
                  <a:pt x="309" y="352"/>
                </a:cubicBezTo>
                <a:cubicBezTo>
                  <a:pt x="117" y="352"/>
                  <a:pt x="117" y="352"/>
                  <a:pt x="117" y="352"/>
                </a:cubicBezTo>
                <a:cubicBezTo>
                  <a:pt x="117" y="160"/>
                  <a:pt x="117" y="160"/>
                  <a:pt x="117" y="160"/>
                </a:cubicBezTo>
                <a:cubicBezTo>
                  <a:pt x="309" y="160"/>
                  <a:pt x="309" y="160"/>
                  <a:pt x="309" y="160"/>
                </a:cubicBezTo>
                <a:cubicBezTo>
                  <a:pt x="309" y="213"/>
                  <a:pt x="309" y="213"/>
                  <a:pt x="309" y="213"/>
                </a:cubicBezTo>
                <a:cubicBezTo>
                  <a:pt x="309" y="217"/>
                  <a:pt x="311" y="220"/>
                  <a:pt x="314" y="222"/>
                </a:cubicBezTo>
                <a:cubicBezTo>
                  <a:pt x="317" y="224"/>
                  <a:pt x="321" y="224"/>
                  <a:pt x="324" y="22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70"/>
                </a:moveTo>
                <a:cubicBezTo>
                  <a:pt x="416" y="167"/>
                  <a:pt x="414" y="163"/>
                  <a:pt x="411" y="161"/>
                </a:cubicBezTo>
                <a:cubicBezTo>
                  <a:pt x="407" y="159"/>
                  <a:pt x="404" y="159"/>
                  <a:pt x="400" y="161"/>
                </a:cubicBezTo>
                <a:cubicBezTo>
                  <a:pt x="330" y="196"/>
                  <a:pt x="330" y="196"/>
                  <a:pt x="330" y="196"/>
                </a:cubicBezTo>
                <a:cubicBezTo>
                  <a:pt x="330" y="149"/>
                  <a:pt x="330" y="149"/>
                  <a:pt x="330" y="149"/>
                </a:cubicBezTo>
                <a:cubicBezTo>
                  <a:pt x="330" y="143"/>
                  <a:pt x="326" y="138"/>
                  <a:pt x="320"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320" y="373"/>
                  <a:pt x="320" y="373"/>
                  <a:pt x="320" y="373"/>
                </a:cubicBezTo>
                <a:cubicBezTo>
                  <a:pt x="326" y="373"/>
                  <a:pt x="330" y="368"/>
                  <a:pt x="330" y="362"/>
                </a:cubicBezTo>
                <a:cubicBezTo>
                  <a:pt x="330" y="316"/>
                  <a:pt x="330" y="316"/>
                  <a:pt x="330" y="316"/>
                </a:cubicBezTo>
                <a:cubicBezTo>
                  <a:pt x="400" y="351"/>
                  <a:pt x="400" y="351"/>
                  <a:pt x="400" y="351"/>
                </a:cubicBezTo>
                <a:cubicBezTo>
                  <a:pt x="404" y="352"/>
                  <a:pt x="407" y="352"/>
                  <a:pt x="411" y="350"/>
                </a:cubicBezTo>
                <a:cubicBezTo>
                  <a:pt x="414" y="348"/>
                  <a:pt x="416" y="345"/>
                  <a:pt x="416" y="341"/>
                </a:cubicBezTo>
                <a:lnTo>
                  <a:pt x="416" y="17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0" name="Group 471">
            <a:extLst>
              <a:ext uri="{FF2B5EF4-FFF2-40B4-BE49-F238E27FC236}">
                <a16:creationId xmlns:a16="http://schemas.microsoft.com/office/drawing/2014/main" id="{0454181B-F62F-41CD-AAB9-6442E6940C32}"/>
              </a:ext>
            </a:extLst>
          </p:cNvPr>
          <p:cNvGrpSpPr>
            <a:grpSpLocks noChangeAspect="1"/>
          </p:cNvGrpSpPr>
          <p:nvPr/>
        </p:nvGrpSpPr>
        <p:grpSpPr bwMode="auto">
          <a:xfrm>
            <a:off x="2028773" y="2896182"/>
            <a:ext cx="438201" cy="438201"/>
            <a:chOff x="6130" y="3025"/>
            <a:chExt cx="340" cy="340"/>
          </a:xfrm>
          <a:solidFill>
            <a:schemeClr val="accent5"/>
          </a:solidFill>
        </p:grpSpPr>
        <p:sp>
          <p:nvSpPr>
            <p:cNvPr id="11" name="Freeform 533">
              <a:extLst>
                <a:ext uri="{FF2B5EF4-FFF2-40B4-BE49-F238E27FC236}">
                  <a16:creationId xmlns:a16="http://schemas.microsoft.com/office/drawing/2014/main" id="{5C78A910-E3FF-4070-8AB8-056327A9644F}"/>
                </a:ext>
              </a:extLst>
            </p:cNvPr>
            <p:cNvSpPr>
              <a:spLocks noEditPoints="1"/>
            </p:cNvSpPr>
            <p:nvPr/>
          </p:nvSpPr>
          <p:spPr bwMode="auto">
            <a:xfrm>
              <a:off x="6130" y="302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534">
              <a:extLst>
                <a:ext uri="{FF2B5EF4-FFF2-40B4-BE49-F238E27FC236}">
                  <a16:creationId xmlns:a16="http://schemas.microsoft.com/office/drawing/2014/main" id="{A3C45066-CA3E-43E8-989D-0847E3553839}"/>
                </a:ext>
              </a:extLst>
            </p:cNvPr>
            <p:cNvSpPr>
              <a:spLocks noEditPoints="1"/>
            </p:cNvSpPr>
            <p:nvPr/>
          </p:nvSpPr>
          <p:spPr bwMode="auto">
            <a:xfrm>
              <a:off x="6194" y="3110"/>
              <a:ext cx="212" cy="155"/>
            </a:xfrm>
            <a:custGeom>
              <a:avLst/>
              <a:gdLst>
                <a:gd name="T0" fmla="*/ 169 w 320"/>
                <a:gd name="T1" fmla="*/ 85 h 234"/>
                <a:gd name="T2" fmla="*/ 149 w 320"/>
                <a:gd name="T3" fmla="*/ 53 h 234"/>
                <a:gd name="T4" fmla="*/ 170 w 320"/>
                <a:gd name="T5" fmla="*/ 10 h 234"/>
                <a:gd name="T6" fmla="*/ 149 w 320"/>
                <a:gd name="T7" fmla="*/ 10 h 234"/>
                <a:gd name="T8" fmla="*/ 128 w 320"/>
                <a:gd name="T9" fmla="*/ 53 h 234"/>
                <a:gd name="T10" fmla="*/ 144 w 320"/>
                <a:gd name="T11" fmla="*/ 85 h 234"/>
                <a:gd name="T12" fmla="*/ 0 w 320"/>
                <a:gd name="T13" fmla="*/ 96 h 234"/>
                <a:gd name="T14" fmla="*/ 10 w 320"/>
                <a:gd name="T15" fmla="*/ 234 h 234"/>
                <a:gd name="T16" fmla="*/ 320 w 320"/>
                <a:gd name="T17" fmla="*/ 224 h 234"/>
                <a:gd name="T18" fmla="*/ 309 w 320"/>
                <a:gd name="T19" fmla="*/ 85 h 234"/>
                <a:gd name="T20" fmla="*/ 21 w 320"/>
                <a:gd name="T21" fmla="*/ 213 h 234"/>
                <a:gd name="T22" fmla="*/ 298 w 320"/>
                <a:gd name="T23" fmla="*/ 106 h 234"/>
                <a:gd name="T24" fmla="*/ 96 w 320"/>
                <a:gd name="T25" fmla="*/ 181 h 234"/>
                <a:gd name="T26" fmla="*/ 224 w 320"/>
                <a:gd name="T27" fmla="*/ 192 h 234"/>
                <a:gd name="T28" fmla="*/ 96 w 320"/>
                <a:gd name="T29" fmla="*/ 202 h 234"/>
                <a:gd name="T30" fmla="*/ 96 w 320"/>
                <a:gd name="T31" fmla="*/ 181 h 234"/>
                <a:gd name="T32" fmla="*/ 53 w 320"/>
                <a:gd name="T33" fmla="*/ 202 h 234"/>
                <a:gd name="T34" fmla="*/ 53 w 320"/>
                <a:gd name="T35" fmla="*/ 181 h 234"/>
                <a:gd name="T36" fmla="*/ 64 w 320"/>
                <a:gd name="T37" fmla="*/ 160 h 234"/>
                <a:gd name="T38" fmla="*/ 42 w 320"/>
                <a:gd name="T39" fmla="*/ 160 h 234"/>
                <a:gd name="T40" fmla="*/ 64 w 320"/>
                <a:gd name="T41" fmla="*/ 160 h 234"/>
                <a:gd name="T42" fmla="*/ 53 w 320"/>
                <a:gd name="T43" fmla="*/ 138 h 234"/>
                <a:gd name="T44" fmla="*/ 53 w 320"/>
                <a:gd name="T45" fmla="*/ 117 h 234"/>
                <a:gd name="T46" fmla="*/ 85 w 320"/>
                <a:gd name="T47" fmla="*/ 160 h 234"/>
                <a:gd name="T48" fmla="*/ 106 w 320"/>
                <a:gd name="T49" fmla="*/ 160 h 234"/>
                <a:gd name="T50" fmla="*/ 85 w 320"/>
                <a:gd name="T51" fmla="*/ 160 h 234"/>
                <a:gd name="T52" fmla="*/ 96 w 320"/>
                <a:gd name="T53" fmla="*/ 117 h 234"/>
                <a:gd name="T54" fmla="*/ 96 w 320"/>
                <a:gd name="T55" fmla="*/ 138 h 234"/>
                <a:gd name="T56" fmla="*/ 128 w 320"/>
                <a:gd name="T57" fmla="*/ 160 h 234"/>
                <a:gd name="T58" fmla="*/ 149 w 320"/>
                <a:gd name="T59" fmla="*/ 160 h 234"/>
                <a:gd name="T60" fmla="*/ 128 w 320"/>
                <a:gd name="T61" fmla="*/ 160 h 234"/>
                <a:gd name="T62" fmla="*/ 138 w 320"/>
                <a:gd name="T63" fmla="*/ 117 h 234"/>
                <a:gd name="T64" fmla="*/ 138 w 320"/>
                <a:gd name="T65" fmla="*/ 138 h 234"/>
                <a:gd name="T66" fmla="*/ 170 w 320"/>
                <a:gd name="T67" fmla="*/ 160 h 234"/>
                <a:gd name="T68" fmla="*/ 192 w 320"/>
                <a:gd name="T69" fmla="*/ 160 h 234"/>
                <a:gd name="T70" fmla="*/ 170 w 320"/>
                <a:gd name="T71" fmla="*/ 160 h 234"/>
                <a:gd name="T72" fmla="*/ 181 w 320"/>
                <a:gd name="T73" fmla="*/ 117 h 234"/>
                <a:gd name="T74" fmla="*/ 181 w 320"/>
                <a:gd name="T75" fmla="*/ 138 h 234"/>
                <a:gd name="T76" fmla="*/ 213 w 320"/>
                <a:gd name="T77" fmla="*/ 160 h 234"/>
                <a:gd name="T78" fmla="*/ 234 w 320"/>
                <a:gd name="T79" fmla="*/ 160 h 234"/>
                <a:gd name="T80" fmla="*/ 213 w 320"/>
                <a:gd name="T81" fmla="*/ 160 h 234"/>
                <a:gd name="T82" fmla="*/ 224 w 320"/>
                <a:gd name="T83" fmla="*/ 117 h 234"/>
                <a:gd name="T84" fmla="*/ 224 w 320"/>
                <a:gd name="T85" fmla="*/ 138 h 234"/>
                <a:gd name="T86" fmla="*/ 256 w 320"/>
                <a:gd name="T87" fmla="*/ 160 h 234"/>
                <a:gd name="T88" fmla="*/ 277 w 320"/>
                <a:gd name="T89" fmla="*/ 160 h 234"/>
                <a:gd name="T90" fmla="*/ 256 w 320"/>
                <a:gd name="T91" fmla="*/ 160 h 234"/>
                <a:gd name="T92" fmla="*/ 266 w 320"/>
                <a:gd name="T93" fmla="*/ 181 h 234"/>
                <a:gd name="T94" fmla="*/ 266 w 320"/>
                <a:gd name="T95" fmla="*/ 202 h 234"/>
                <a:gd name="T96" fmla="*/ 256 w 320"/>
                <a:gd name="T97" fmla="*/ 128 h 234"/>
                <a:gd name="T98" fmla="*/ 277 w 320"/>
                <a:gd name="T99" fmla="*/ 128 h 234"/>
                <a:gd name="T100" fmla="*/ 256 w 320"/>
                <a:gd name="T101" fmla="*/ 1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4">
                  <a:moveTo>
                    <a:pt x="309" y="85"/>
                  </a:moveTo>
                  <a:cubicBezTo>
                    <a:pt x="169" y="85"/>
                    <a:pt x="169" y="85"/>
                    <a:pt x="169" y="85"/>
                  </a:cubicBezTo>
                  <a:cubicBezTo>
                    <a:pt x="166" y="76"/>
                    <a:pt x="161" y="71"/>
                    <a:pt x="157" y="67"/>
                  </a:cubicBezTo>
                  <a:cubicBezTo>
                    <a:pt x="151" y="62"/>
                    <a:pt x="149" y="59"/>
                    <a:pt x="149" y="53"/>
                  </a:cubicBezTo>
                  <a:cubicBezTo>
                    <a:pt x="149" y="47"/>
                    <a:pt x="151" y="44"/>
                    <a:pt x="157" y="39"/>
                  </a:cubicBezTo>
                  <a:cubicBezTo>
                    <a:pt x="162" y="33"/>
                    <a:pt x="170" y="25"/>
                    <a:pt x="170" y="10"/>
                  </a:cubicBezTo>
                  <a:cubicBezTo>
                    <a:pt x="170" y="4"/>
                    <a:pt x="166" y="0"/>
                    <a:pt x="160" y="0"/>
                  </a:cubicBezTo>
                  <a:cubicBezTo>
                    <a:pt x="154" y="0"/>
                    <a:pt x="149" y="4"/>
                    <a:pt x="149" y="10"/>
                  </a:cubicBezTo>
                  <a:cubicBezTo>
                    <a:pt x="149" y="16"/>
                    <a:pt x="147" y="19"/>
                    <a:pt x="141" y="24"/>
                  </a:cubicBezTo>
                  <a:cubicBezTo>
                    <a:pt x="136" y="30"/>
                    <a:pt x="128" y="38"/>
                    <a:pt x="128" y="53"/>
                  </a:cubicBezTo>
                  <a:cubicBezTo>
                    <a:pt x="128" y="68"/>
                    <a:pt x="136" y="76"/>
                    <a:pt x="141" y="82"/>
                  </a:cubicBezTo>
                  <a:cubicBezTo>
                    <a:pt x="143" y="83"/>
                    <a:pt x="144" y="84"/>
                    <a:pt x="144" y="85"/>
                  </a:cubicBezTo>
                  <a:cubicBezTo>
                    <a:pt x="10" y="85"/>
                    <a:pt x="10" y="85"/>
                    <a:pt x="10" y="85"/>
                  </a:cubicBezTo>
                  <a:cubicBezTo>
                    <a:pt x="4" y="85"/>
                    <a:pt x="0" y="90"/>
                    <a:pt x="0" y="96"/>
                  </a:cubicBezTo>
                  <a:cubicBezTo>
                    <a:pt x="0" y="224"/>
                    <a:pt x="0" y="224"/>
                    <a:pt x="0" y="224"/>
                  </a:cubicBezTo>
                  <a:cubicBezTo>
                    <a:pt x="0" y="230"/>
                    <a:pt x="4" y="234"/>
                    <a:pt x="10" y="234"/>
                  </a:cubicBezTo>
                  <a:cubicBezTo>
                    <a:pt x="309" y="234"/>
                    <a:pt x="309" y="234"/>
                    <a:pt x="309" y="234"/>
                  </a:cubicBezTo>
                  <a:cubicBezTo>
                    <a:pt x="315" y="234"/>
                    <a:pt x="320" y="230"/>
                    <a:pt x="320" y="224"/>
                  </a:cubicBezTo>
                  <a:cubicBezTo>
                    <a:pt x="320" y="96"/>
                    <a:pt x="320" y="96"/>
                    <a:pt x="320" y="96"/>
                  </a:cubicBezTo>
                  <a:cubicBezTo>
                    <a:pt x="320" y="90"/>
                    <a:pt x="315" y="85"/>
                    <a:pt x="309" y="85"/>
                  </a:cubicBezTo>
                  <a:close/>
                  <a:moveTo>
                    <a:pt x="298" y="213"/>
                  </a:moveTo>
                  <a:cubicBezTo>
                    <a:pt x="21" y="213"/>
                    <a:pt x="21" y="213"/>
                    <a:pt x="21" y="213"/>
                  </a:cubicBezTo>
                  <a:cubicBezTo>
                    <a:pt x="21" y="106"/>
                    <a:pt x="21" y="106"/>
                    <a:pt x="21" y="106"/>
                  </a:cubicBezTo>
                  <a:cubicBezTo>
                    <a:pt x="298" y="106"/>
                    <a:pt x="298" y="106"/>
                    <a:pt x="298" y="106"/>
                  </a:cubicBezTo>
                  <a:lnTo>
                    <a:pt x="298" y="213"/>
                  </a:lnTo>
                  <a:close/>
                  <a:moveTo>
                    <a:pt x="96" y="181"/>
                  </a:moveTo>
                  <a:cubicBezTo>
                    <a:pt x="213" y="181"/>
                    <a:pt x="213" y="181"/>
                    <a:pt x="213" y="181"/>
                  </a:cubicBezTo>
                  <a:cubicBezTo>
                    <a:pt x="219" y="181"/>
                    <a:pt x="224" y="186"/>
                    <a:pt x="224" y="192"/>
                  </a:cubicBezTo>
                  <a:cubicBezTo>
                    <a:pt x="224" y="198"/>
                    <a:pt x="219" y="202"/>
                    <a:pt x="213" y="202"/>
                  </a:cubicBezTo>
                  <a:cubicBezTo>
                    <a:pt x="96" y="202"/>
                    <a:pt x="96" y="202"/>
                    <a:pt x="96" y="202"/>
                  </a:cubicBezTo>
                  <a:cubicBezTo>
                    <a:pt x="90" y="202"/>
                    <a:pt x="85" y="198"/>
                    <a:pt x="85" y="192"/>
                  </a:cubicBezTo>
                  <a:cubicBezTo>
                    <a:pt x="85" y="186"/>
                    <a:pt x="90" y="181"/>
                    <a:pt x="96" y="181"/>
                  </a:cubicBezTo>
                  <a:close/>
                  <a:moveTo>
                    <a:pt x="64" y="192"/>
                  </a:moveTo>
                  <a:cubicBezTo>
                    <a:pt x="64" y="198"/>
                    <a:pt x="59" y="202"/>
                    <a:pt x="53" y="202"/>
                  </a:cubicBezTo>
                  <a:cubicBezTo>
                    <a:pt x="47" y="202"/>
                    <a:pt x="42" y="198"/>
                    <a:pt x="42" y="192"/>
                  </a:cubicBezTo>
                  <a:cubicBezTo>
                    <a:pt x="42" y="186"/>
                    <a:pt x="47" y="181"/>
                    <a:pt x="53" y="181"/>
                  </a:cubicBezTo>
                  <a:cubicBezTo>
                    <a:pt x="59" y="181"/>
                    <a:pt x="64" y="186"/>
                    <a:pt x="64" y="192"/>
                  </a:cubicBezTo>
                  <a:close/>
                  <a:moveTo>
                    <a:pt x="64" y="160"/>
                  </a:moveTo>
                  <a:cubicBezTo>
                    <a:pt x="64" y="166"/>
                    <a:pt x="59" y="170"/>
                    <a:pt x="53" y="170"/>
                  </a:cubicBezTo>
                  <a:cubicBezTo>
                    <a:pt x="47" y="170"/>
                    <a:pt x="42" y="166"/>
                    <a:pt x="42" y="160"/>
                  </a:cubicBezTo>
                  <a:cubicBezTo>
                    <a:pt x="42" y="154"/>
                    <a:pt x="47" y="149"/>
                    <a:pt x="53" y="149"/>
                  </a:cubicBezTo>
                  <a:cubicBezTo>
                    <a:pt x="59" y="149"/>
                    <a:pt x="64" y="154"/>
                    <a:pt x="64" y="160"/>
                  </a:cubicBezTo>
                  <a:close/>
                  <a:moveTo>
                    <a:pt x="64" y="128"/>
                  </a:moveTo>
                  <a:cubicBezTo>
                    <a:pt x="64" y="134"/>
                    <a:pt x="59" y="138"/>
                    <a:pt x="53" y="138"/>
                  </a:cubicBezTo>
                  <a:cubicBezTo>
                    <a:pt x="47" y="138"/>
                    <a:pt x="42" y="134"/>
                    <a:pt x="42" y="128"/>
                  </a:cubicBezTo>
                  <a:cubicBezTo>
                    <a:pt x="42" y="122"/>
                    <a:pt x="47" y="117"/>
                    <a:pt x="53" y="117"/>
                  </a:cubicBezTo>
                  <a:cubicBezTo>
                    <a:pt x="59" y="117"/>
                    <a:pt x="64" y="122"/>
                    <a:pt x="64" y="128"/>
                  </a:cubicBezTo>
                  <a:close/>
                  <a:moveTo>
                    <a:pt x="85" y="160"/>
                  </a:moveTo>
                  <a:cubicBezTo>
                    <a:pt x="85" y="154"/>
                    <a:pt x="90" y="149"/>
                    <a:pt x="96" y="149"/>
                  </a:cubicBezTo>
                  <a:cubicBezTo>
                    <a:pt x="102" y="149"/>
                    <a:pt x="106" y="154"/>
                    <a:pt x="106" y="160"/>
                  </a:cubicBezTo>
                  <a:cubicBezTo>
                    <a:pt x="106" y="166"/>
                    <a:pt x="102" y="170"/>
                    <a:pt x="96" y="170"/>
                  </a:cubicBezTo>
                  <a:cubicBezTo>
                    <a:pt x="90" y="170"/>
                    <a:pt x="85" y="166"/>
                    <a:pt x="85" y="160"/>
                  </a:cubicBezTo>
                  <a:close/>
                  <a:moveTo>
                    <a:pt x="85" y="128"/>
                  </a:moveTo>
                  <a:cubicBezTo>
                    <a:pt x="85" y="122"/>
                    <a:pt x="90" y="117"/>
                    <a:pt x="96" y="117"/>
                  </a:cubicBezTo>
                  <a:cubicBezTo>
                    <a:pt x="102" y="117"/>
                    <a:pt x="106" y="122"/>
                    <a:pt x="106" y="128"/>
                  </a:cubicBezTo>
                  <a:cubicBezTo>
                    <a:pt x="106" y="134"/>
                    <a:pt x="102" y="138"/>
                    <a:pt x="96" y="138"/>
                  </a:cubicBezTo>
                  <a:cubicBezTo>
                    <a:pt x="90" y="138"/>
                    <a:pt x="85" y="134"/>
                    <a:pt x="85" y="128"/>
                  </a:cubicBezTo>
                  <a:close/>
                  <a:moveTo>
                    <a:pt x="128" y="160"/>
                  </a:moveTo>
                  <a:cubicBezTo>
                    <a:pt x="128" y="154"/>
                    <a:pt x="132" y="149"/>
                    <a:pt x="138" y="149"/>
                  </a:cubicBezTo>
                  <a:cubicBezTo>
                    <a:pt x="144" y="149"/>
                    <a:pt x="149" y="154"/>
                    <a:pt x="149" y="160"/>
                  </a:cubicBezTo>
                  <a:cubicBezTo>
                    <a:pt x="149" y="166"/>
                    <a:pt x="144" y="170"/>
                    <a:pt x="138" y="170"/>
                  </a:cubicBezTo>
                  <a:cubicBezTo>
                    <a:pt x="132" y="170"/>
                    <a:pt x="128" y="166"/>
                    <a:pt x="128" y="160"/>
                  </a:cubicBezTo>
                  <a:close/>
                  <a:moveTo>
                    <a:pt x="128" y="128"/>
                  </a:moveTo>
                  <a:cubicBezTo>
                    <a:pt x="128" y="122"/>
                    <a:pt x="132" y="117"/>
                    <a:pt x="138" y="117"/>
                  </a:cubicBezTo>
                  <a:cubicBezTo>
                    <a:pt x="144" y="117"/>
                    <a:pt x="149" y="122"/>
                    <a:pt x="149" y="128"/>
                  </a:cubicBezTo>
                  <a:cubicBezTo>
                    <a:pt x="149" y="134"/>
                    <a:pt x="144" y="138"/>
                    <a:pt x="138" y="138"/>
                  </a:cubicBezTo>
                  <a:cubicBezTo>
                    <a:pt x="132" y="138"/>
                    <a:pt x="128" y="134"/>
                    <a:pt x="128" y="128"/>
                  </a:cubicBezTo>
                  <a:close/>
                  <a:moveTo>
                    <a:pt x="170" y="160"/>
                  </a:moveTo>
                  <a:cubicBezTo>
                    <a:pt x="170" y="154"/>
                    <a:pt x="175" y="149"/>
                    <a:pt x="181" y="149"/>
                  </a:cubicBezTo>
                  <a:cubicBezTo>
                    <a:pt x="187" y="149"/>
                    <a:pt x="192" y="154"/>
                    <a:pt x="192" y="160"/>
                  </a:cubicBezTo>
                  <a:cubicBezTo>
                    <a:pt x="192" y="166"/>
                    <a:pt x="187" y="170"/>
                    <a:pt x="181" y="170"/>
                  </a:cubicBezTo>
                  <a:cubicBezTo>
                    <a:pt x="175" y="170"/>
                    <a:pt x="170" y="166"/>
                    <a:pt x="170" y="160"/>
                  </a:cubicBezTo>
                  <a:close/>
                  <a:moveTo>
                    <a:pt x="170" y="128"/>
                  </a:moveTo>
                  <a:cubicBezTo>
                    <a:pt x="170" y="122"/>
                    <a:pt x="175" y="117"/>
                    <a:pt x="181" y="117"/>
                  </a:cubicBezTo>
                  <a:cubicBezTo>
                    <a:pt x="187" y="117"/>
                    <a:pt x="192" y="122"/>
                    <a:pt x="192" y="128"/>
                  </a:cubicBezTo>
                  <a:cubicBezTo>
                    <a:pt x="192" y="134"/>
                    <a:pt x="187" y="138"/>
                    <a:pt x="181" y="138"/>
                  </a:cubicBezTo>
                  <a:cubicBezTo>
                    <a:pt x="175" y="138"/>
                    <a:pt x="170" y="134"/>
                    <a:pt x="170" y="128"/>
                  </a:cubicBezTo>
                  <a:close/>
                  <a:moveTo>
                    <a:pt x="213" y="160"/>
                  </a:moveTo>
                  <a:cubicBezTo>
                    <a:pt x="213" y="154"/>
                    <a:pt x="218" y="149"/>
                    <a:pt x="224" y="149"/>
                  </a:cubicBezTo>
                  <a:cubicBezTo>
                    <a:pt x="230" y="149"/>
                    <a:pt x="234" y="154"/>
                    <a:pt x="234" y="160"/>
                  </a:cubicBezTo>
                  <a:cubicBezTo>
                    <a:pt x="234" y="166"/>
                    <a:pt x="230" y="170"/>
                    <a:pt x="224" y="170"/>
                  </a:cubicBezTo>
                  <a:cubicBezTo>
                    <a:pt x="218" y="170"/>
                    <a:pt x="213" y="166"/>
                    <a:pt x="213" y="160"/>
                  </a:cubicBezTo>
                  <a:close/>
                  <a:moveTo>
                    <a:pt x="213" y="128"/>
                  </a:moveTo>
                  <a:cubicBezTo>
                    <a:pt x="213" y="122"/>
                    <a:pt x="218" y="117"/>
                    <a:pt x="224" y="117"/>
                  </a:cubicBezTo>
                  <a:cubicBezTo>
                    <a:pt x="230" y="117"/>
                    <a:pt x="234" y="122"/>
                    <a:pt x="234" y="128"/>
                  </a:cubicBezTo>
                  <a:cubicBezTo>
                    <a:pt x="234" y="134"/>
                    <a:pt x="230" y="138"/>
                    <a:pt x="224" y="138"/>
                  </a:cubicBezTo>
                  <a:cubicBezTo>
                    <a:pt x="218" y="138"/>
                    <a:pt x="213" y="134"/>
                    <a:pt x="213" y="128"/>
                  </a:cubicBezTo>
                  <a:close/>
                  <a:moveTo>
                    <a:pt x="256" y="160"/>
                  </a:moveTo>
                  <a:cubicBezTo>
                    <a:pt x="256" y="154"/>
                    <a:pt x="260" y="149"/>
                    <a:pt x="266" y="149"/>
                  </a:cubicBezTo>
                  <a:cubicBezTo>
                    <a:pt x="272" y="149"/>
                    <a:pt x="277" y="154"/>
                    <a:pt x="277" y="160"/>
                  </a:cubicBezTo>
                  <a:cubicBezTo>
                    <a:pt x="277" y="166"/>
                    <a:pt x="272" y="170"/>
                    <a:pt x="266" y="170"/>
                  </a:cubicBezTo>
                  <a:cubicBezTo>
                    <a:pt x="260" y="170"/>
                    <a:pt x="256" y="166"/>
                    <a:pt x="256" y="160"/>
                  </a:cubicBezTo>
                  <a:close/>
                  <a:moveTo>
                    <a:pt x="256" y="192"/>
                  </a:moveTo>
                  <a:cubicBezTo>
                    <a:pt x="256" y="186"/>
                    <a:pt x="260" y="181"/>
                    <a:pt x="266" y="181"/>
                  </a:cubicBezTo>
                  <a:cubicBezTo>
                    <a:pt x="272" y="181"/>
                    <a:pt x="277" y="186"/>
                    <a:pt x="277" y="192"/>
                  </a:cubicBezTo>
                  <a:cubicBezTo>
                    <a:pt x="277" y="198"/>
                    <a:pt x="272" y="202"/>
                    <a:pt x="266" y="202"/>
                  </a:cubicBezTo>
                  <a:cubicBezTo>
                    <a:pt x="260" y="202"/>
                    <a:pt x="256" y="198"/>
                    <a:pt x="256" y="192"/>
                  </a:cubicBezTo>
                  <a:close/>
                  <a:moveTo>
                    <a:pt x="256" y="128"/>
                  </a:moveTo>
                  <a:cubicBezTo>
                    <a:pt x="256" y="122"/>
                    <a:pt x="260" y="117"/>
                    <a:pt x="266" y="117"/>
                  </a:cubicBezTo>
                  <a:cubicBezTo>
                    <a:pt x="272" y="117"/>
                    <a:pt x="277" y="122"/>
                    <a:pt x="277" y="128"/>
                  </a:cubicBezTo>
                  <a:cubicBezTo>
                    <a:pt x="277" y="134"/>
                    <a:pt x="272" y="138"/>
                    <a:pt x="266" y="138"/>
                  </a:cubicBezTo>
                  <a:cubicBezTo>
                    <a:pt x="260" y="138"/>
                    <a:pt x="256" y="134"/>
                    <a:pt x="256" y="1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26815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AEF3C-2FD6-ACB4-C5FA-B37C3BD1EDF7}"/>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rPr>
              <a:t>4/24/2024</a:t>
            </a:r>
          </a:p>
        </p:txBody>
      </p:sp>
      <p:sp>
        <p:nvSpPr>
          <p:cNvPr id="6" name="Slide Number Placeholder 5">
            <a:extLst>
              <a:ext uri="{FF2B5EF4-FFF2-40B4-BE49-F238E27FC236}">
                <a16:creationId xmlns:a16="http://schemas.microsoft.com/office/drawing/2014/main" id="{EA144C1D-22E5-6FC4-7255-2CA9D6E8E30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srgbClr val="000000"/>
              </a:solidFill>
              <a:effectLst/>
              <a:uLnTx/>
              <a:uFillTx/>
              <a:latin typeface="Acumin Pro Semibold" panose="020B0504020202020204" pitchFamily="34" charset="77"/>
              <a:ea typeface="+mn-ea"/>
              <a:cs typeface="+mn-cs"/>
            </a:endParaRPr>
          </a:p>
        </p:txBody>
      </p:sp>
      <p:sp>
        <p:nvSpPr>
          <p:cNvPr id="9" name="TextBox 8">
            <a:extLst>
              <a:ext uri="{FF2B5EF4-FFF2-40B4-BE49-F238E27FC236}">
                <a16:creationId xmlns:a16="http://schemas.microsoft.com/office/drawing/2014/main" id="{B4582B80-583B-B0CC-2C57-D6C653CF1BE5}"/>
              </a:ext>
            </a:extLst>
          </p:cNvPr>
          <p:cNvSpPr txBox="1"/>
          <p:nvPr/>
        </p:nvSpPr>
        <p:spPr>
          <a:xfrm>
            <a:off x="1798109" y="1482497"/>
            <a:ext cx="4250220" cy="480131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ea typeface="+mn-ea"/>
                <a:cs typeface="+mn-cs"/>
              </a:rPr>
              <a:t>In April, the Purdue Board of Trustees approved a $9.9 million investment in the Huron Research Suite – </a:t>
            </a:r>
            <a:r>
              <a:rPr kumimoji="0" lang="en-US" sz="1800" b="1" i="0" u="none" strike="noStrike" kern="1200" cap="none" spc="0" normalizeH="0" baseline="0" noProof="0" dirty="0">
                <a:ln>
                  <a:noFill/>
                </a:ln>
                <a:solidFill>
                  <a:srgbClr val="333333"/>
                </a:solidFill>
                <a:effectLst/>
                <a:uLnTx/>
                <a:uFillTx/>
                <a:ea typeface="+mn-ea"/>
                <a:cs typeface="+mn-cs"/>
              </a:rPr>
              <a:t>a SaaS product</a:t>
            </a:r>
            <a:r>
              <a:rPr kumimoji="0" lang="en-US" sz="1800" b="0" i="0" u="none" strike="noStrike" kern="1200" cap="none" spc="0" normalizeH="0" baseline="0" noProof="0" dirty="0">
                <a:ln>
                  <a:noFill/>
                </a:ln>
                <a:solidFill>
                  <a:srgbClr val="333333"/>
                </a:solidFill>
                <a:effectLst/>
                <a:uLnTx/>
                <a:uFillTx/>
                <a:ea typeface="+mn-ea"/>
                <a:cs typeface="+mn-cs"/>
              </a:rPr>
              <a:t>.  This innovative electronic research administration system will serve all Purdue campuses and affiliated organizations.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ea typeface="+mn-ea"/>
                <a:cs typeface="+mn-cs"/>
              </a:rPr>
              <a:t>Purdue’s brand for the Huron Research Suite, is PERA – Purdue Excellence in Research Administration.  This project will implement a generation system that automates most processes involved with applying for research grants, managing research funding, and performing regulatory, ethics, training and compliance functions.</a:t>
            </a:r>
            <a:endParaRPr kumimoji="0" lang="en-US" sz="1800" b="0" i="0" u="none" strike="noStrike" kern="1200" cap="none" spc="0" normalizeH="0" baseline="0" noProof="0" dirty="0">
              <a:ln>
                <a:noFill/>
              </a:ln>
              <a:solidFill>
                <a:srgbClr val="000000"/>
              </a:solidFill>
              <a:effectLst/>
              <a:uLnTx/>
              <a:uFillTx/>
              <a:ea typeface="+mn-ea"/>
              <a:cs typeface="+mn-cs"/>
            </a:endParaRPr>
          </a:p>
        </p:txBody>
      </p:sp>
      <p:pic>
        <p:nvPicPr>
          <p:cNvPr id="4" name="Picture 3">
            <a:extLst>
              <a:ext uri="{FF2B5EF4-FFF2-40B4-BE49-F238E27FC236}">
                <a16:creationId xmlns:a16="http://schemas.microsoft.com/office/drawing/2014/main" id="{5337CBD6-1E66-DCE8-2DEE-ABEA28645874}"/>
              </a:ext>
            </a:extLst>
          </p:cNvPr>
          <p:cNvPicPr>
            <a:picLocks noChangeAspect="1"/>
          </p:cNvPicPr>
          <p:nvPr/>
        </p:nvPicPr>
        <p:blipFill>
          <a:blip r:embed="rId2"/>
          <a:stretch>
            <a:fillRect/>
          </a:stretch>
        </p:blipFill>
        <p:spPr>
          <a:xfrm>
            <a:off x="6143672" y="1508709"/>
            <a:ext cx="4905163" cy="4092445"/>
          </a:xfrm>
          <a:prstGeom prst="rect">
            <a:avLst/>
          </a:prstGeom>
        </p:spPr>
      </p:pic>
      <p:sp>
        <p:nvSpPr>
          <p:cNvPr id="7" name="Title 6">
            <a:extLst>
              <a:ext uri="{FF2B5EF4-FFF2-40B4-BE49-F238E27FC236}">
                <a16:creationId xmlns:a16="http://schemas.microsoft.com/office/drawing/2014/main" id="{15DD800C-AB42-464E-B1E3-0D5712A1F8CC}"/>
              </a:ext>
            </a:extLst>
          </p:cNvPr>
          <p:cNvSpPr>
            <a:spLocks noGrp="1"/>
          </p:cNvSpPr>
          <p:nvPr>
            <p:ph type="ctrTitle"/>
          </p:nvPr>
        </p:nvSpPr>
        <p:spPr/>
        <p:txBody>
          <a:bodyPr/>
          <a:lstStyle/>
          <a:p>
            <a:r>
              <a:rPr lang="en-US" dirty="0"/>
              <a:t>PERA: Purdue Excellence in Research Administration</a:t>
            </a:r>
          </a:p>
        </p:txBody>
      </p:sp>
    </p:spTree>
    <p:extLst>
      <p:ext uri="{BB962C8B-B14F-4D97-AF65-F5344CB8AC3E}">
        <p14:creationId xmlns:p14="http://schemas.microsoft.com/office/powerpoint/2010/main" val="258822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82C465F-C6E5-4B43-8F08-2D44CAB6A624}"/>
              </a:ext>
            </a:extLst>
          </p:cNvPr>
          <p:cNvSpPr>
            <a:spLocks noGrp="1"/>
          </p:cNvSpPr>
          <p:nvPr>
            <p:ph type="subTitle" idx="1"/>
          </p:nvPr>
        </p:nvSpPr>
        <p:spPr/>
        <p:txBody>
          <a:bodyPr/>
          <a:lstStyle/>
          <a:p>
            <a:r>
              <a:rPr lang="en-US" dirty="0"/>
              <a:t>Software as a Service (SaaS)</a:t>
            </a:r>
          </a:p>
        </p:txBody>
      </p:sp>
      <p:sp>
        <p:nvSpPr>
          <p:cNvPr id="5" name="Date Placeholder 4">
            <a:extLst>
              <a:ext uri="{FF2B5EF4-FFF2-40B4-BE49-F238E27FC236}">
                <a16:creationId xmlns:a16="http://schemas.microsoft.com/office/drawing/2014/main" id="{06B7847E-6F72-473A-89A0-4EA0D6B359D6}"/>
              </a:ext>
            </a:extLst>
          </p:cNvPr>
          <p:cNvSpPr>
            <a:spLocks noGrp="1"/>
          </p:cNvSpPr>
          <p:nvPr>
            <p:ph type="dt" sz="half" idx="10"/>
          </p:nvPr>
        </p:nvSpPr>
        <p:spPr/>
        <p:txBody>
          <a:bodyPr/>
          <a:lstStyle/>
          <a:p>
            <a:r>
              <a:rPr lang="en-US" dirty="0"/>
              <a:t>4/24/2024</a:t>
            </a:r>
          </a:p>
        </p:txBody>
      </p:sp>
      <p:sp>
        <p:nvSpPr>
          <p:cNvPr id="6" name="Slide Number Placeholder 5">
            <a:extLst>
              <a:ext uri="{FF2B5EF4-FFF2-40B4-BE49-F238E27FC236}">
                <a16:creationId xmlns:a16="http://schemas.microsoft.com/office/drawing/2014/main" id="{72E9E757-4F28-4E83-8B4F-37451D2E9E8F}"/>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
        <p:nvSpPr>
          <p:cNvPr id="7" name="Title 6">
            <a:extLst>
              <a:ext uri="{FF2B5EF4-FFF2-40B4-BE49-F238E27FC236}">
                <a16:creationId xmlns:a16="http://schemas.microsoft.com/office/drawing/2014/main" id="{1D4E9D16-B0A3-4567-8856-AB6908CB24BE}"/>
              </a:ext>
            </a:extLst>
          </p:cNvPr>
          <p:cNvSpPr>
            <a:spLocks noGrp="1"/>
          </p:cNvSpPr>
          <p:nvPr>
            <p:ph type="ctrTitle"/>
          </p:nvPr>
        </p:nvSpPr>
        <p:spPr>
          <a:xfrm>
            <a:off x="2107520" y="437030"/>
            <a:ext cx="7988980" cy="512448"/>
          </a:xfrm>
        </p:spPr>
        <p:txBody>
          <a:bodyPr/>
          <a:lstStyle/>
          <a:p>
            <a:r>
              <a:rPr lang="en-US" dirty="0"/>
              <a:t>PERA: Purdue Excellence in Research Administration</a:t>
            </a:r>
          </a:p>
        </p:txBody>
      </p:sp>
      <p:sp>
        <p:nvSpPr>
          <p:cNvPr id="8" name="Rectangle: Rounded Corners 7">
            <a:extLst>
              <a:ext uri="{FF2B5EF4-FFF2-40B4-BE49-F238E27FC236}">
                <a16:creationId xmlns:a16="http://schemas.microsoft.com/office/drawing/2014/main" id="{056D23B7-ABF6-42C1-9B36-C38DD369517B}"/>
              </a:ext>
            </a:extLst>
          </p:cNvPr>
          <p:cNvSpPr/>
          <p:nvPr/>
        </p:nvSpPr>
        <p:spPr>
          <a:xfrm>
            <a:off x="1607820" y="2962276"/>
            <a:ext cx="4598082" cy="3325344"/>
          </a:xfrm>
          <a:prstGeom prst="round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ADVANTAGES</a:t>
            </a:r>
          </a:p>
          <a:p>
            <a:pPr marL="285750" indent="-285750">
              <a:buFont typeface="Arial" panose="020B0604020202020204" pitchFamily="34" charset="0"/>
              <a:buChar char="•"/>
            </a:pPr>
            <a:r>
              <a:rPr lang="en-US" sz="1600" dirty="0"/>
              <a:t>Cost – reduced hardware and software maintenance fees</a:t>
            </a:r>
          </a:p>
          <a:p>
            <a:pPr marL="285750" indent="-285750">
              <a:buFont typeface="Arial" panose="020B0604020202020204" pitchFamily="34" charset="0"/>
              <a:buChar char="•"/>
            </a:pPr>
            <a:r>
              <a:rPr lang="en-US" sz="1600" dirty="0"/>
              <a:t>Quick set-up/deployment – already installed and configured in the cloud</a:t>
            </a:r>
          </a:p>
          <a:p>
            <a:pPr marL="285750" indent="-285750">
              <a:buFont typeface="Arial" panose="020B0604020202020204" pitchFamily="34" charset="0"/>
              <a:buChar char="•"/>
            </a:pPr>
            <a:r>
              <a:rPr lang="en-US" sz="1600" dirty="0"/>
              <a:t>Delivered upgrades -  upgrades deployed per schedule and less work for client</a:t>
            </a:r>
          </a:p>
          <a:p>
            <a:pPr marL="285750" indent="-285750">
              <a:buFont typeface="Arial" panose="020B0604020202020204" pitchFamily="34" charset="0"/>
              <a:buChar char="•"/>
            </a:pPr>
            <a:r>
              <a:rPr lang="en-US" sz="1600" dirty="0"/>
              <a:t>Accessibility – an internet and access to browser is all you need to connect</a:t>
            </a:r>
          </a:p>
          <a:p>
            <a:pPr marL="285750" indent="-285750">
              <a:buFont typeface="Arial" panose="020B0604020202020204" pitchFamily="34" charset="0"/>
              <a:buChar char="•"/>
            </a:pPr>
            <a:r>
              <a:rPr lang="en-US" sz="1600" dirty="0"/>
              <a:t>Scalability – offers flexibility to change subscription based on client need</a:t>
            </a:r>
          </a:p>
        </p:txBody>
      </p:sp>
      <p:sp>
        <p:nvSpPr>
          <p:cNvPr id="9" name="Rectangle: Rounded Corners 8">
            <a:extLst>
              <a:ext uri="{FF2B5EF4-FFF2-40B4-BE49-F238E27FC236}">
                <a16:creationId xmlns:a16="http://schemas.microsoft.com/office/drawing/2014/main" id="{B9837A31-0728-4846-843B-3879A98557F5}"/>
              </a:ext>
            </a:extLst>
          </p:cNvPr>
          <p:cNvSpPr/>
          <p:nvPr/>
        </p:nvSpPr>
        <p:spPr>
          <a:xfrm>
            <a:off x="6341745" y="2962276"/>
            <a:ext cx="4598082" cy="3325344"/>
          </a:xfrm>
          <a:prstGeom prst="round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DISADVANTAGES</a:t>
            </a:r>
          </a:p>
          <a:p>
            <a:pPr marL="285750" indent="-285750">
              <a:buFont typeface="Arial" panose="020B0604020202020204" pitchFamily="34" charset="0"/>
              <a:buChar char="•"/>
            </a:pPr>
            <a:r>
              <a:rPr lang="en-US" sz="1600" dirty="0"/>
              <a:t>Not customized for each user – delivered product may not meet 100% of client need and may require creative solutions to manage</a:t>
            </a:r>
          </a:p>
          <a:p>
            <a:pPr marL="285750" indent="-285750">
              <a:buFont typeface="Arial" panose="020B0604020202020204" pitchFamily="34" charset="0"/>
              <a:buChar char="•"/>
            </a:pPr>
            <a:r>
              <a:rPr lang="en-US" sz="1600" dirty="0"/>
              <a:t>Lack of control – vendor decides upgrade schedule and the user community receives the same changes in features</a:t>
            </a:r>
          </a:p>
          <a:p>
            <a:pPr marL="285750" indent="-285750">
              <a:buFont typeface="Arial" panose="020B0604020202020204" pitchFamily="34" charset="0"/>
              <a:buChar char="•"/>
            </a:pPr>
            <a:r>
              <a:rPr lang="en-US" sz="1600" dirty="0"/>
              <a:t>Connectivity requirement -  if your internet service fails, you lose access to software</a:t>
            </a:r>
          </a:p>
          <a:p>
            <a:endParaRPr lang="en-US" dirty="0"/>
          </a:p>
        </p:txBody>
      </p:sp>
      <p:sp>
        <p:nvSpPr>
          <p:cNvPr id="10" name="Rectangle: Rounded Corners 9">
            <a:extLst>
              <a:ext uri="{FF2B5EF4-FFF2-40B4-BE49-F238E27FC236}">
                <a16:creationId xmlns:a16="http://schemas.microsoft.com/office/drawing/2014/main" id="{59F30BA5-F4F9-40B2-8FB2-B72C3E9D7C12}"/>
              </a:ext>
            </a:extLst>
          </p:cNvPr>
          <p:cNvSpPr/>
          <p:nvPr/>
        </p:nvSpPr>
        <p:spPr>
          <a:xfrm>
            <a:off x="1704975" y="1867742"/>
            <a:ext cx="9144000" cy="913558"/>
          </a:xfrm>
          <a:prstGeom prst="roundRect">
            <a:avLst/>
          </a:prstGeom>
          <a:solidFill>
            <a:schemeClr val="accent4"/>
          </a:solidFill>
          <a:ln>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t>Generally regarded as an alternative to traditional on-premise software installations, SaaS is a software licensing and delivery model in which software is:  hosted in the cloud, licensed on a subscription basis, and accessible via the internet.</a:t>
            </a:r>
          </a:p>
        </p:txBody>
      </p:sp>
    </p:spTree>
    <p:extLst>
      <p:ext uri="{BB962C8B-B14F-4D97-AF65-F5344CB8AC3E}">
        <p14:creationId xmlns:p14="http://schemas.microsoft.com/office/powerpoint/2010/main" val="219042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B56CD7-9252-4A9E-91DD-30126796A580}"/>
              </a:ext>
            </a:extLst>
          </p:cNvPr>
          <p:cNvSpPr>
            <a:spLocks noGrp="1"/>
          </p:cNvSpPr>
          <p:nvPr>
            <p:ph type="subTitle" idx="1"/>
          </p:nvPr>
        </p:nvSpPr>
        <p:spPr/>
        <p:txBody>
          <a:bodyPr/>
          <a:lstStyle/>
          <a:p>
            <a:r>
              <a:rPr lang="en-US" dirty="0"/>
              <a:t>Benefits of the Integrated System – Full Suite</a:t>
            </a:r>
          </a:p>
        </p:txBody>
      </p:sp>
      <p:sp>
        <p:nvSpPr>
          <p:cNvPr id="4" name="Text Placeholder 3">
            <a:extLst>
              <a:ext uri="{FF2B5EF4-FFF2-40B4-BE49-F238E27FC236}">
                <a16:creationId xmlns:a16="http://schemas.microsoft.com/office/drawing/2014/main" id="{1C4F3D65-208A-4850-9BA7-822810458BD6}"/>
              </a:ext>
            </a:extLst>
          </p:cNvPr>
          <p:cNvSpPr>
            <a:spLocks noGrp="1"/>
          </p:cNvSpPr>
          <p:nvPr>
            <p:ph type="body" sz="quarter" idx="14"/>
          </p:nvPr>
        </p:nvSpPr>
        <p:spPr/>
        <p:txBody>
          <a:bodyPr/>
          <a:lstStyle/>
          <a:p>
            <a:pPr>
              <a:spcAft>
                <a:spcPts val="600"/>
              </a:spcAft>
            </a:pPr>
            <a:r>
              <a:rPr lang="en-US" dirty="0"/>
              <a:t>Integration of Modules</a:t>
            </a:r>
          </a:p>
          <a:p>
            <a:pPr>
              <a:spcAft>
                <a:spcPts val="600"/>
              </a:spcAft>
            </a:pPr>
            <a:r>
              <a:rPr lang="en-US" dirty="0"/>
              <a:t>Unified platform for monitoring most research activities</a:t>
            </a:r>
          </a:p>
          <a:p>
            <a:pPr>
              <a:spcAft>
                <a:spcPts val="600"/>
              </a:spcAft>
            </a:pPr>
            <a:r>
              <a:rPr lang="en-US" dirty="0"/>
              <a:t>Ability to track workflow for specific activities</a:t>
            </a:r>
          </a:p>
          <a:p>
            <a:pPr>
              <a:spcAft>
                <a:spcPts val="600"/>
              </a:spcAft>
            </a:pPr>
            <a:r>
              <a:rPr lang="en-US" dirty="0"/>
              <a:t>Personalized inbox to consolidate tasks</a:t>
            </a:r>
          </a:p>
          <a:p>
            <a:pPr>
              <a:spcAft>
                <a:spcPts val="600"/>
              </a:spcAft>
            </a:pPr>
            <a:r>
              <a:rPr lang="en-US" dirty="0"/>
              <a:t>Enhanced transparency for the Purdue research community</a:t>
            </a:r>
          </a:p>
          <a:p>
            <a:pPr>
              <a:spcAft>
                <a:spcPts val="600"/>
              </a:spcAft>
            </a:pPr>
            <a:r>
              <a:rPr lang="en-US" dirty="0"/>
              <a:t>System-wide reporting</a:t>
            </a:r>
          </a:p>
          <a:p>
            <a:pPr>
              <a:spcAft>
                <a:spcPts val="600"/>
              </a:spcAft>
            </a:pPr>
            <a:r>
              <a:rPr lang="en-US" dirty="0"/>
              <a:t>Email notifications with direct link to the system</a:t>
            </a:r>
          </a:p>
          <a:p>
            <a:pPr>
              <a:spcAft>
                <a:spcPts val="600"/>
              </a:spcAft>
            </a:pPr>
            <a:r>
              <a:rPr lang="en-US" dirty="0"/>
              <a:t>System to system proposal submission, with automated validation checks</a:t>
            </a:r>
          </a:p>
          <a:p>
            <a:pPr marL="0" indent="0">
              <a:spcAft>
                <a:spcPts val="600"/>
              </a:spcAft>
              <a:buNone/>
            </a:pPr>
            <a:endParaRPr lang="en-US" dirty="0"/>
          </a:p>
          <a:p>
            <a:endParaRPr lang="en-US" dirty="0"/>
          </a:p>
        </p:txBody>
      </p:sp>
      <p:sp>
        <p:nvSpPr>
          <p:cNvPr id="5" name="Date Placeholder 4">
            <a:extLst>
              <a:ext uri="{FF2B5EF4-FFF2-40B4-BE49-F238E27FC236}">
                <a16:creationId xmlns:a16="http://schemas.microsoft.com/office/drawing/2014/main" id="{F9EEFF75-38D2-4966-8686-2BE9EFEF62F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rPr>
              <a:t>4/24/2024</a:t>
            </a:r>
          </a:p>
        </p:txBody>
      </p:sp>
      <p:sp>
        <p:nvSpPr>
          <p:cNvPr id="6" name="Slide Number Placeholder 5">
            <a:extLst>
              <a:ext uri="{FF2B5EF4-FFF2-40B4-BE49-F238E27FC236}">
                <a16:creationId xmlns:a16="http://schemas.microsoft.com/office/drawing/2014/main" id="{EB704481-0A16-4D52-B30E-17990EDCC02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
        <p:nvSpPr>
          <p:cNvPr id="9" name="Title 8">
            <a:extLst>
              <a:ext uri="{FF2B5EF4-FFF2-40B4-BE49-F238E27FC236}">
                <a16:creationId xmlns:a16="http://schemas.microsoft.com/office/drawing/2014/main" id="{787D0C13-B004-48D6-BE77-0450A776F3D2}"/>
              </a:ext>
            </a:extLst>
          </p:cNvPr>
          <p:cNvSpPr>
            <a:spLocks noGrp="1"/>
          </p:cNvSpPr>
          <p:nvPr>
            <p:ph type="ctrTitle"/>
          </p:nvPr>
        </p:nvSpPr>
        <p:spPr/>
        <p:txBody>
          <a:bodyPr/>
          <a:lstStyle/>
          <a:p>
            <a:r>
              <a:rPr lang="en-US" dirty="0"/>
              <a:t>PERA: Purdue Excellence in Research Administration</a:t>
            </a:r>
          </a:p>
        </p:txBody>
      </p:sp>
    </p:spTree>
    <p:extLst>
      <p:ext uri="{BB962C8B-B14F-4D97-AF65-F5344CB8AC3E}">
        <p14:creationId xmlns:p14="http://schemas.microsoft.com/office/powerpoint/2010/main" val="86376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B56CD7-9252-4A9E-91DD-30126796A580}"/>
              </a:ext>
            </a:extLst>
          </p:cNvPr>
          <p:cNvSpPr>
            <a:spLocks noGrp="1"/>
          </p:cNvSpPr>
          <p:nvPr>
            <p:ph type="subTitle" idx="1"/>
          </p:nvPr>
        </p:nvSpPr>
        <p:spPr>
          <a:xfrm>
            <a:off x="1932458" y="1242572"/>
            <a:ext cx="7988982" cy="341599"/>
          </a:xfrm>
        </p:spPr>
        <p:txBody>
          <a:bodyPr/>
          <a:lstStyle/>
          <a:p>
            <a:r>
              <a:rPr lang="en-US" dirty="0"/>
              <a:t>Overview – Where We Are</a:t>
            </a:r>
          </a:p>
        </p:txBody>
      </p:sp>
      <p:sp>
        <p:nvSpPr>
          <p:cNvPr id="4" name="Text Placeholder 3">
            <a:extLst>
              <a:ext uri="{FF2B5EF4-FFF2-40B4-BE49-F238E27FC236}">
                <a16:creationId xmlns:a16="http://schemas.microsoft.com/office/drawing/2014/main" id="{1C4F3D65-208A-4850-9BA7-822810458BD6}"/>
              </a:ext>
            </a:extLst>
          </p:cNvPr>
          <p:cNvSpPr>
            <a:spLocks noGrp="1"/>
          </p:cNvSpPr>
          <p:nvPr>
            <p:ph type="body" sz="quarter" idx="14"/>
          </p:nvPr>
        </p:nvSpPr>
        <p:spPr>
          <a:xfrm>
            <a:off x="1911676" y="1737185"/>
            <a:ext cx="8958254" cy="5036925"/>
          </a:xfrm>
        </p:spPr>
        <p:txBody>
          <a:bodyPr>
            <a:normAutofit/>
          </a:bodyPr>
          <a:lstStyle/>
          <a:p>
            <a:pPr marL="0" indent="0">
              <a:buNone/>
            </a:pPr>
            <a:r>
              <a:rPr lang="en-US" dirty="0"/>
              <a:t>Later Stage of Testing Design / Integrations and Data Loads</a:t>
            </a:r>
          </a:p>
          <a:p>
            <a:r>
              <a:rPr lang="en-US" dirty="0"/>
              <a:t>Pre-Award</a:t>
            </a:r>
          </a:p>
          <a:p>
            <a:r>
              <a:rPr lang="en-US" dirty="0"/>
              <a:t>Post Award</a:t>
            </a:r>
          </a:p>
          <a:p>
            <a:r>
              <a:rPr lang="en-US" dirty="0"/>
              <a:t>Contracting</a:t>
            </a:r>
          </a:p>
          <a:p>
            <a:pPr marL="0" indent="0">
              <a:buNone/>
            </a:pPr>
            <a:endParaRPr lang="en-US" dirty="0"/>
          </a:p>
          <a:p>
            <a:pPr marL="0" indent="0">
              <a:buNone/>
            </a:pPr>
            <a:r>
              <a:rPr lang="en-US" dirty="0"/>
              <a:t>Early Stage of Testing Design and Data Loads</a:t>
            </a:r>
          </a:p>
          <a:p>
            <a:r>
              <a:rPr lang="en-US" dirty="0"/>
              <a:t>IACUC</a:t>
            </a:r>
          </a:p>
          <a:p>
            <a:endParaRPr lang="en-US" dirty="0"/>
          </a:p>
          <a:p>
            <a:pPr marL="0" indent="0">
              <a:buNone/>
            </a:pPr>
            <a:r>
              <a:rPr lang="en-US" dirty="0"/>
              <a:t>Onboarding – System Capability Deep Dive</a:t>
            </a:r>
          </a:p>
          <a:p>
            <a:r>
              <a:rPr lang="en-US" dirty="0"/>
              <a:t>Safety – IBC</a:t>
            </a:r>
          </a:p>
          <a:p>
            <a:pPr marL="0" indent="0">
              <a:buNone/>
            </a:pPr>
            <a:endParaRPr lang="en-US" dirty="0"/>
          </a:p>
          <a:p>
            <a:pPr marL="0" indent="0">
              <a:buNone/>
            </a:pPr>
            <a:r>
              <a:rPr lang="en-US" dirty="0"/>
              <a:t>SOW Review</a:t>
            </a:r>
          </a:p>
          <a:p>
            <a:r>
              <a:rPr lang="en-US" dirty="0"/>
              <a:t>Export Control</a:t>
            </a:r>
          </a:p>
          <a:p>
            <a:pPr marL="0" indent="0">
              <a:buNone/>
            </a:pPr>
            <a:endParaRPr lang="en-US" dirty="0"/>
          </a:p>
          <a:p>
            <a:pPr marL="0" indent="0">
              <a:buNone/>
            </a:pPr>
            <a:r>
              <a:rPr lang="en-US" dirty="0"/>
              <a:t>To Come</a:t>
            </a:r>
          </a:p>
          <a:p>
            <a:r>
              <a:rPr lang="en-US" dirty="0"/>
              <a:t>COC/COI</a:t>
            </a:r>
          </a:p>
          <a:p>
            <a:r>
              <a:rPr lang="en-US" dirty="0"/>
              <a:t>IRB</a:t>
            </a:r>
          </a:p>
        </p:txBody>
      </p:sp>
      <p:sp>
        <p:nvSpPr>
          <p:cNvPr id="5" name="Date Placeholder 4">
            <a:extLst>
              <a:ext uri="{FF2B5EF4-FFF2-40B4-BE49-F238E27FC236}">
                <a16:creationId xmlns:a16="http://schemas.microsoft.com/office/drawing/2014/main" id="{F9EEFF75-38D2-4966-8686-2BE9EFEF62F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rPr>
              <a:t>4/24/2024</a:t>
            </a:r>
          </a:p>
        </p:txBody>
      </p:sp>
      <p:sp>
        <p:nvSpPr>
          <p:cNvPr id="6" name="Slide Number Placeholder 5">
            <a:extLst>
              <a:ext uri="{FF2B5EF4-FFF2-40B4-BE49-F238E27FC236}">
                <a16:creationId xmlns:a16="http://schemas.microsoft.com/office/drawing/2014/main" id="{EB704481-0A16-4D52-B30E-17990EDCC02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
        <p:nvSpPr>
          <p:cNvPr id="9" name="Title 8">
            <a:extLst>
              <a:ext uri="{FF2B5EF4-FFF2-40B4-BE49-F238E27FC236}">
                <a16:creationId xmlns:a16="http://schemas.microsoft.com/office/drawing/2014/main" id="{787D0C13-B004-48D6-BE77-0450A776F3D2}"/>
              </a:ext>
            </a:extLst>
          </p:cNvPr>
          <p:cNvSpPr>
            <a:spLocks noGrp="1"/>
          </p:cNvSpPr>
          <p:nvPr>
            <p:ph type="ctrTitle"/>
          </p:nvPr>
        </p:nvSpPr>
        <p:spPr/>
        <p:txBody>
          <a:bodyPr/>
          <a:lstStyle/>
          <a:p>
            <a:r>
              <a:rPr lang="en-US" dirty="0"/>
              <a:t>PERA: Purdue Excellence in Research Administration</a:t>
            </a:r>
          </a:p>
        </p:txBody>
      </p:sp>
    </p:spTree>
    <p:extLst>
      <p:ext uri="{BB962C8B-B14F-4D97-AF65-F5344CB8AC3E}">
        <p14:creationId xmlns:p14="http://schemas.microsoft.com/office/powerpoint/2010/main" val="298646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B56CD7-9252-4A9E-91DD-30126796A580}"/>
              </a:ext>
            </a:extLst>
          </p:cNvPr>
          <p:cNvSpPr>
            <a:spLocks noGrp="1"/>
          </p:cNvSpPr>
          <p:nvPr>
            <p:ph type="subTitle" idx="1"/>
          </p:nvPr>
        </p:nvSpPr>
        <p:spPr/>
        <p:txBody>
          <a:bodyPr/>
          <a:lstStyle/>
          <a:p>
            <a:r>
              <a:rPr lang="en-US" dirty="0"/>
              <a:t>Change Management Status</a:t>
            </a:r>
          </a:p>
        </p:txBody>
      </p:sp>
      <p:sp>
        <p:nvSpPr>
          <p:cNvPr id="5" name="Date Placeholder 4">
            <a:extLst>
              <a:ext uri="{FF2B5EF4-FFF2-40B4-BE49-F238E27FC236}">
                <a16:creationId xmlns:a16="http://schemas.microsoft.com/office/drawing/2014/main" id="{F9EEFF75-38D2-4966-8686-2BE9EFEF62F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rPr>
              <a:t>4/24/2024</a:t>
            </a:r>
          </a:p>
        </p:txBody>
      </p:sp>
      <p:sp>
        <p:nvSpPr>
          <p:cNvPr id="6" name="Slide Number Placeholder 5">
            <a:extLst>
              <a:ext uri="{FF2B5EF4-FFF2-40B4-BE49-F238E27FC236}">
                <a16:creationId xmlns:a16="http://schemas.microsoft.com/office/drawing/2014/main" id="{EB704481-0A16-4D52-B30E-17990EDCC02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
        <p:nvSpPr>
          <p:cNvPr id="9" name="Title 8">
            <a:extLst>
              <a:ext uri="{FF2B5EF4-FFF2-40B4-BE49-F238E27FC236}">
                <a16:creationId xmlns:a16="http://schemas.microsoft.com/office/drawing/2014/main" id="{787D0C13-B004-48D6-BE77-0450A776F3D2}"/>
              </a:ext>
            </a:extLst>
          </p:cNvPr>
          <p:cNvSpPr>
            <a:spLocks noGrp="1"/>
          </p:cNvSpPr>
          <p:nvPr>
            <p:ph type="ctrTitle"/>
          </p:nvPr>
        </p:nvSpPr>
        <p:spPr/>
        <p:txBody>
          <a:bodyPr/>
          <a:lstStyle/>
          <a:p>
            <a:r>
              <a:rPr lang="en-US" dirty="0"/>
              <a:t>PERA: Purdue Excellence in Research Administration</a:t>
            </a:r>
          </a:p>
        </p:txBody>
      </p:sp>
      <p:pic>
        <p:nvPicPr>
          <p:cNvPr id="4" name="Picture 3">
            <a:extLst>
              <a:ext uri="{FF2B5EF4-FFF2-40B4-BE49-F238E27FC236}">
                <a16:creationId xmlns:a16="http://schemas.microsoft.com/office/drawing/2014/main" id="{DF5C7391-5A18-4519-88C0-CED33E645BDB}"/>
              </a:ext>
            </a:extLst>
          </p:cNvPr>
          <p:cNvPicPr>
            <a:picLocks noChangeAspect="1"/>
          </p:cNvPicPr>
          <p:nvPr/>
        </p:nvPicPr>
        <p:blipFill>
          <a:blip r:embed="rId2"/>
          <a:stretch>
            <a:fillRect/>
          </a:stretch>
        </p:blipFill>
        <p:spPr>
          <a:xfrm>
            <a:off x="1314069" y="1800225"/>
            <a:ext cx="10249662" cy="4364603"/>
          </a:xfrm>
          <a:prstGeom prst="rect">
            <a:avLst/>
          </a:prstGeom>
        </p:spPr>
      </p:pic>
    </p:spTree>
    <p:extLst>
      <p:ext uri="{BB962C8B-B14F-4D97-AF65-F5344CB8AC3E}">
        <p14:creationId xmlns:p14="http://schemas.microsoft.com/office/powerpoint/2010/main" val="2628786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82C465F-C6E5-4B43-8F08-2D44CAB6A624}"/>
              </a:ext>
            </a:extLst>
          </p:cNvPr>
          <p:cNvSpPr>
            <a:spLocks noGrp="1"/>
          </p:cNvSpPr>
          <p:nvPr>
            <p:ph type="subTitle" idx="1"/>
          </p:nvPr>
        </p:nvSpPr>
        <p:spPr/>
        <p:txBody>
          <a:bodyPr/>
          <a:lstStyle/>
          <a:p>
            <a:r>
              <a:rPr lang="en-US" dirty="0"/>
              <a:t>What PERA Is</a:t>
            </a:r>
          </a:p>
        </p:txBody>
      </p:sp>
      <p:sp>
        <p:nvSpPr>
          <p:cNvPr id="5" name="Date Placeholder 4">
            <a:extLst>
              <a:ext uri="{FF2B5EF4-FFF2-40B4-BE49-F238E27FC236}">
                <a16:creationId xmlns:a16="http://schemas.microsoft.com/office/drawing/2014/main" id="{06B7847E-6F72-473A-89A0-4EA0D6B359D6}"/>
              </a:ext>
            </a:extLst>
          </p:cNvPr>
          <p:cNvSpPr>
            <a:spLocks noGrp="1"/>
          </p:cNvSpPr>
          <p:nvPr>
            <p:ph type="dt" sz="half" idx="10"/>
          </p:nvPr>
        </p:nvSpPr>
        <p:spPr/>
        <p:txBody>
          <a:bodyPr/>
          <a:lstStyle/>
          <a:p>
            <a:r>
              <a:rPr lang="en-US" dirty="0"/>
              <a:t>4/24/2024</a:t>
            </a:r>
          </a:p>
        </p:txBody>
      </p:sp>
      <p:sp>
        <p:nvSpPr>
          <p:cNvPr id="6" name="Slide Number Placeholder 5">
            <a:extLst>
              <a:ext uri="{FF2B5EF4-FFF2-40B4-BE49-F238E27FC236}">
                <a16:creationId xmlns:a16="http://schemas.microsoft.com/office/drawing/2014/main" id="{72E9E757-4F28-4E83-8B4F-37451D2E9E8F}"/>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
        <p:nvSpPr>
          <p:cNvPr id="7" name="Title 6">
            <a:extLst>
              <a:ext uri="{FF2B5EF4-FFF2-40B4-BE49-F238E27FC236}">
                <a16:creationId xmlns:a16="http://schemas.microsoft.com/office/drawing/2014/main" id="{1D4E9D16-B0A3-4567-8856-AB6908CB24BE}"/>
              </a:ext>
            </a:extLst>
          </p:cNvPr>
          <p:cNvSpPr>
            <a:spLocks noGrp="1"/>
          </p:cNvSpPr>
          <p:nvPr>
            <p:ph type="ctrTitle"/>
          </p:nvPr>
        </p:nvSpPr>
        <p:spPr>
          <a:xfrm>
            <a:off x="2107520" y="437030"/>
            <a:ext cx="7988980" cy="512448"/>
          </a:xfrm>
        </p:spPr>
        <p:txBody>
          <a:bodyPr/>
          <a:lstStyle/>
          <a:p>
            <a:r>
              <a:rPr lang="en-US" dirty="0"/>
              <a:t>PERA: Purdue Excellence in Research Administration</a:t>
            </a:r>
          </a:p>
        </p:txBody>
      </p:sp>
      <p:sp>
        <p:nvSpPr>
          <p:cNvPr id="8" name="Rectangle: Rounded Corners 7">
            <a:extLst>
              <a:ext uri="{FF2B5EF4-FFF2-40B4-BE49-F238E27FC236}">
                <a16:creationId xmlns:a16="http://schemas.microsoft.com/office/drawing/2014/main" id="{056D23B7-ABF6-42C1-9B36-C38DD369517B}"/>
              </a:ext>
            </a:extLst>
          </p:cNvPr>
          <p:cNvSpPr/>
          <p:nvPr/>
        </p:nvSpPr>
        <p:spPr>
          <a:xfrm>
            <a:off x="1607820" y="1990725"/>
            <a:ext cx="5011094" cy="4296895"/>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PERA will be used to…</a:t>
            </a:r>
          </a:p>
          <a:p>
            <a:pPr marL="285750" indent="-285750">
              <a:buFont typeface="Arial" panose="020B0604020202020204" pitchFamily="34" charset="0"/>
              <a:buChar char="•"/>
            </a:pPr>
            <a:r>
              <a:rPr lang="en-US" sz="1600" dirty="0"/>
              <a:t>Build proposal submission packages, including budget, and allows for system to system submissions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Manage non-financial award activities (award setup, prior approval requests, no cost extensions, etc.)</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Track negotiation of sponsored contracts, including external activities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Access related proposals, awards, protocols, and contracts within the same system</a:t>
            </a:r>
          </a:p>
        </p:txBody>
      </p:sp>
      <p:sp>
        <p:nvSpPr>
          <p:cNvPr id="9" name="Rectangle: Rounded Corners 8">
            <a:extLst>
              <a:ext uri="{FF2B5EF4-FFF2-40B4-BE49-F238E27FC236}">
                <a16:creationId xmlns:a16="http://schemas.microsoft.com/office/drawing/2014/main" id="{B9837A31-0728-4846-843B-3879A98557F5}"/>
              </a:ext>
            </a:extLst>
          </p:cNvPr>
          <p:cNvSpPr/>
          <p:nvPr/>
        </p:nvSpPr>
        <p:spPr>
          <a:xfrm>
            <a:off x="6341745" y="2067537"/>
            <a:ext cx="5011094" cy="4230015"/>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Create, submit and update Institutional Animal Care and Use Committee (IACUC protocols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Complete and renew protocols for Institutional Biosafety Committee (IBC) registration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Apply and submit protocols, exemptions, and amendments to the Human Research Protection Program (coming in 2025)</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Manage Technology Control Plans for export controlled projects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dirty="0"/>
          </a:p>
        </p:txBody>
      </p:sp>
      <p:sp>
        <p:nvSpPr>
          <p:cNvPr id="2" name="Rectangle: Rounded Corners 1">
            <a:extLst>
              <a:ext uri="{FF2B5EF4-FFF2-40B4-BE49-F238E27FC236}">
                <a16:creationId xmlns:a16="http://schemas.microsoft.com/office/drawing/2014/main" id="{1A1C4E48-2B9B-47BE-A204-26F57A54ED2B}"/>
              </a:ext>
            </a:extLst>
          </p:cNvPr>
          <p:cNvSpPr/>
          <p:nvPr/>
        </p:nvSpPr>
        <p:spPr>
          <a:xfrm>
            <a:off x="1686187" y="1990725"/>
            <a:ext cx="9666651" cy="4210150"/>
          </a:xfrm>
          <a:prstGeom prst="roundRect">
            <a:avLst/>
          </a:prstGeom>
          <a:noFill/>
          <a:ln>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39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82C465F-C6E5-4B43-8F08-2D44CAB6A624}"/>
              </a:ext>
            </a:extLst>
          </p:cNvPr>
          <p:cNvSpPr>
            <a:spLocks noGrp="1"/>
          </p:cNvSpPr>
          <p:nvPr>
            <p:ph type="subTitle" idx="1"/>
          </p:nvPr>
        </p:nvSpPr>
        <p:spPr/>
        <p:txBody>
          <a:bodyPr/>
          <a:lstStyle/>
          <a:p>
            <a:r>
              <a:rPr lang="en-US" dirty="0"/>
              <a:t>What PERA Is Not</a:t>
            </a:r>
          </a:p>
        </p:txBody>
      </p:sp>
      <p:sp>
        <p:nvSpPr>
          <p:cNvPr id="5" name="Date Placeholder 4">
            <a:extLst>
              <a:ext uri="{FF2B5EF4-FFF2-40B4-BE49-F238E27FC236}">
                <a16:creationId xmlns:a16="http://schemas.microsoft.com/office/drawing/2014/main" id="{06B7847E-6F72-473A-89A0-4EA0D6B359D6}"/>
              </a:ext>
            </a:extLst>
          </p:cNvPr>
          <p:cNvSpPr>
            <a:spLocks noGrp="1"/>
          </p:cNvSpPr>
          <p:nvPr>
            <p:ph type="dt" sz="half" idx="10"/>
          </p:nvPr>
        </p:nvSpPr>
        <p:spPr/>
        <p:txBody>
          <a:bodyPr/>
          <a:lstStyle/>
          <a:p>
            <a:r>
              <a:rPr lang="en-US" dirty="0"/>
              <a:t>4/24/2024</a:t>
            </a:r>
          </a:p>
        </p:txBody>
      </p:sp>
      <p:sp>
        <p:nvSpPr>
          <p:cNvPr id="6" name="Slide Number Placeholder 5">
            <a:extLst>
              <a:ext uri="{FF2B5EF4-FFF2-40B4-BE49-F238E27FC236}">
                <a16:creationId xmlns:a16="http://schemas.microsoft.com/office/drawing/2014/main" id="{72E9E757-4F28-4E83-8B4F-37451D2E9E8F}"/>
              </a:ext>
            </a:extLst>
          </p:cNvPr>
          <p:cNvSpPr>
            <a:spLocks noGrp="1"/>
          </p:cNvSpPr>
          <p:nvPr>
            <p:ph type="sldNum" sz="quarter" idx="12"/>
          </p:nvPr>
        </p:nvSpPr>
        <p:spPr/>
        <p:txBody>
          <a:bodyPr/>
          <a:lstStyle/>
          <a:p>
            <a:fld id="{8A7A6979-0714-4377-B894-6BE4C2D6E202}" type="slidenum">
              <a:rPr lang="en-US" smtClean="0"/>
              <a:pPr/>
              <a:t>9</a:t>
            </a:fld>
            <a:endParaRPr lang="en-US" dirty="0"/>
          </a:p>
        </p:txBody>
      </p:sp>
      <p:sp>
        <p:nvSpPr>
          <p:cNvPr id="7" name="Title 6">
            <a:extLst>
              <a:ext uri="{FF2B5EF4-FFF2-40B4-BE49-F238E27FC236}">
                <a16:creationId xmlns:a16="http://schemas.microsoft.com/office/drawing/2014/main" id="{1D4E9D16-B0A3-4567-8856-AB6908CB24BE}"/>
              </a:ext>
            </a:extLst>
          </p:cNvPr>
          <p:cNvSpPr>
            <a:spLocks noGrp="1"/>
          </p:cNvSpPr>
          <p:nvPr>
            <p:ph type="ctrTitle"/>
          </p:nvPr>
        </p:nvSpPr>
        <p:spPr>
          <a:xfrm>
            <a:off x="2107520" y="437030"/>
            <a:ext cx="7988980" cy="512448"/>
          </a:xfrm>
        </p:spPr>
        <p:txBody>
          <a:bodyPr/>
          <a:lstStyle/>
          <a:p>
            <a:r>
              <a:rPr lang="en-US" dirty="0"/>
              <a:t>PERA: Purdue Excellence in Research Administration</a:t>
            </a:r>
          </a:p>
        </p:txBody>
      </p:sp>
      <p:sp>
        <p:nvSpPr>
          <p:cNvPr id="9" name="Rectangle: Rounded Corners 8">
            <a:extLst>
              <a:ext uri="{FF2B5EF4-FFF2-40B4-BE49-F238E27FC236}">
                <a16:creationId xmlns:a16="http://schemas.microsoft.com/office/drawing/2014/main" id="{B9837A31-0728-4846-843B-3879A98557F5}"/>
              </a:ext>
            </a:extLst>
          </p:cNvPr>
          <p:cNvSpPr/>
          <p:nvPr/>
        </p:nvSpPr>
        <p:spPr>
          <a:xfrm>
            <a:off x="2107520" y="1934768"/>
            <a:ext cx="7581764" cy="4296895"/>
          </a:xfrm>
          <a:prstGeom prst="roundRect">
            <a:avLst/>
          </a:prstGeom>
          <a:solidFill>
            <a:schemeClr val="accent4"/>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 Financial System</a:t>
            </a:r>
          </a:p>
          <a:p>
            <a:pPr marL="742950" lvl="1" indent="-285750">
              <a:buFont typeface="Arial" panose="020B0604020202020204" pitchFamily="34" charset="0"/>
              <a:buChar char="•"/>
            </a:pPr>
            <a:r>
              <a:rPr lang="en-US" sz="1600" dirty="0"/>
              <a:t>SAP will remain Purdue’s system of record for all Financial data</a:t>
            </a:r>
          </a:p>
          <a:p>
            <a:pPr marL="742950" lvl="1" indent="-285750">
              <a:buFont typeface="Arial" panose="020B0604020202020204" pitchFamily="34" charset="0"/>
              <a:buChar char="•"/>
            </a:pPr>
            <a:r>
              <a:rPr lang="en-US" sz="1600" dirty="0"/>
              <a:t>Faculty will still utilize GM AIMS for projections and portfolio inquiries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An Effort Reporting System</a:t>
            </a:r>
          </a:p>
          <a:p>
            <a:pPr marL="742950" lvl="1" indent="-285750">
              <a:buFont typeface="Arial" panose="020B0604020202020204" pitchFamily="34" charset="0"/>
              <a:buChar char="•"/>
            </a:pPr>
            <a:r>
              <a:rPr lang="en-US" sz="1600" dirty="0"/>
              <a:t>SEEMLESS will still be used for effort reporting at Purdue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 Procurement System</a:t>
            </a:r>
          </a:p>
          <a:p>
            <a:pPr marL="742950" lvl="1" indent="-285750">
              <a:buFont typeface="Arial" panose="020B0604020202020204" pitchFamily="34" charset="0"/>
              <a:buChar char="•"/>
            </a:pPr>
            <a:r>
              <a:rPr lang="en-US" sz="1600" dirty="0"/>
              <a:t>Existing procurement processes and systems will not change</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 replacement for a faculty member’s local business office</a:t>
            </a:r>
          </a:p>
          <a:p>
            <a:endParaRPr lang="en-US" sz="1600" dirty="0"/>
          </a:p>
          <a:p>
            <a:endParaRPr lang="en-US" dirty="0"/>
          </a:p>
        </p:txBody>
      </p:sp>
    </p:spTree>
    <p:extLst>
      <p:ext uri="{BB962C8B-B14F-4D97-AF65-F5344CB8AC3E}">
        <p14:creationId xmlns:p14="http://schemas.microsoft.com/office/powerpoint/2010/main" val="1976365454"/>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6" id="{529AC3E5-65B1-6D43-A1C0-79DEA853F391}" vid="{48A0F090-6C6A-6043-9D2E-40DEC7CDA4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CE4767F710294CB510A94B547F1315" ma:contentTypeVersion="14" ma:contentTypeDescription="Create a new document." ma:contentTypeScope="" ma:versionID="b49fd6fbc8cb681e833234b756681ab4">
  <xsd:schema xmlns:xsd="http://www.w3.org/2001/XMLSchema" xmlns:xs="http://www.w3.org/2001/XMLSchema" xmlns:p="http://schemas.microsoft.com/office/2006/metadata/properties" xmlns:ns2="8e25904e-a587-4e17-9f49-2589f7ff8bb3" xmlns:ns3="86f3cb75-35a0-43d0-9d20-2dfcde10c744" targetNamespace="http://schemas.microsoft.com/office/2006/metadata/properties" ma:root="true" ma:fieldsID="2ecc434b6661bd7130dd0369ee640044" ns2:_="" ns3:_="">
    <xsd:import namespace="8e25904e-a587-4e17-9f49-2589f7ff8bb3"/>
    <xsd:import namespace="86f3cb75-35a0-43d0-9d20-2dfcde10c7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25904e-a587-4e17-9f49-2589f7ff8b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f3cb75-35a0-43d0-9d20-2dfcde10c74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0a203c2-bd8a-4a92-88de-918572be1836}" ma:internalName="TaxCatchAll" ma:showField="CatchAllData" ma:web="86f3cb75-35a0-43d0-9d20-2dfcde10c74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928F77-9C7B-442F-AF5B-88C9DF4C7F31}">
  <ds:schemaRefs>
    <ds:schemaRef ds:uri="http://schemas.microsoft.com/sharepoint/v3/contenttype/forms"/>
  </ds:schemaRefs>
</ds:datastoreItem>
</file>

<file path=customXml/itemProps2.xml><?xml version="1.0" encoding="utf-8"?>
<ds:datastoreItem xmlns:ds="http://schemas.openxmlformats.org/officeDocument/2006/customXml" ds:itemID="{B5239B3C-700A-40BD-8D5F-AD52E2230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25904e-a587-4e17-9f49-2589f7ff8bb3"/>
    <ds:schemaRef ds:uri="86f3cb75-35a0-43d0-9d20-2dfcde10c7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Ofice of Research</Template>
  <TotalTime>67367</TotalTime>
  <Words>1275</Words>
  <Application>Microsoft Office PowerPoint</Application>
  <PresentationFormat>Widescreen</PresentationFormat>
  <Paragraphs>208</Paragraphs>
  <Slides>16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Arial Narrow</vt:lpstr>
      <vt:lpstr>United Sans Cd Md</vt:lpstr>
      <vt:lpstr>Acumin Pro Semibold</vt:lpstr>
      <vt:lpstr>Acumin Pro Medium</vt:lpstr>
      <vt:lpstr>United Sans Rg Md</vt:lpstr>
      <vt:lpstr>Wingdings</vt:lpstr>
      <vt:lpstr>Acumin Pro ExtraCondensed Smbd</vt:lpstr>
      <vt:lpstr>Calibri</vt:lpstr>
      <vt:lpstr>Acumin Pro SemiCondensed</vt:lpstr>
      <vt:lpstr>Acumin Pro</vt:lpstr>
      <vt:lpstr>Acumin Pro ExtraCondensed</vt:lpstr>
      <vt:lpstr>Purdue2</vt:lpstr>
      <vt:lpstr>Purdue excellence in research administration: PERA</vt:lpstr>
      <vt:lpstr>PERA: Purdue Excellence in Research Administration</vt:lpstr>
      <vt:lpstr>PERA: Purdue Excellence in Research Administration</vt:lpstr>
      <vt:lpstr>PERA: Purdue Excellence in Research Administration</vt:lpstr>
      <vt:lpstr>PERA: Purdue Excellence in Research Administration</vt:lpstr>
      <vt:lpstr>PERA: Purdue Excellence in Research Administration</vt:lpstr>
      <vt:lpstr>PERA: Purdue Excellence in Research Administration</vt:lpstr>
      <vt:lpstr>PERA: Purdue Excellence in Research Administration</vt:lpstr>
      <vt:lpstr>PERA: Purdue Excellence in Research Administration</vt:lpstr>
      <vt:lpstr>PERA: Purdue Excellence in Research Administration</vt:lpstr>
      <vt:lpstr>PERA: Purdue Excellence in Research Administration</vt:lpstr>
      <vt:lpstr>PERA: Purdue Excellence in Research Administration</vt:lpstr>
      <vt:lpstr>Decision Making Considerations/Criteria</vt:lpstr>
      <vt:lpstr>PERA: Purdue Excellence in Research Administration</vt:lpstr>
      <vt:lpstr>Project Timeline*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Vyas, Krushna Dattatraya</dc:creator>
  <cp:lastModifiedBy>Gailee Lynne Cardwell</cp:lastModifiedBy>
  <cp:revision>274</cp:revision>
  <cp:lastPrinted>2024-04-22T20:27:34Z</cp:lastPrinted>
  <dcterms:created xsi:type="dcterms:W3CDTF">2023-01-29T09:08:28Z</dcterms:created>
  <dcterms:modified xsi:type="dcterms:W3CDTF">2024-04-26T16:12:41Z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2022-12-16T18:53:22Z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4c2d51e6-c64a-4ad5-84da-8c01226f2783</vt:lpwstr>
  </property>
  <property fmtid="{D5CDD505-2E9C-101B-9397-08002B2CF9AE}" pid="8" name="MSIP_Label_4044bd30-2ed7-4c9d-9d12-46200872a97b_ContentBits">
    <vt:lpwstr>0</vt:lpwstr>
  </property>
</Properties>
</file>