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3"/>
  </p:sldMasterIdLst>
  <p:notesMasterIdLst>
    <p:notesMasterId r:id="rId15"/>
  </p:notesMasterIdLst>
  <p:sldIdLst>
    <p:sldId id="257" r:id="rId4"/>
    <p:sldId id="408" r:id="rId5"/>
    <p:sldId id="418" r:id="rId6"/>
    <p:sldId id="6272" r:id="rId7"/>
    <p:sldId id="6278" r:id="rId8"/>
    <p:sldId id="420" r:id="rId9"/>
    <p:sldId id="6275" r:id="rId10"/>
    <p:sldId id="6277" r:id="rId11"/>
    <p:sldId id="6270" r:id="rId12"/>
    <p:sldId id="6274" r:id="rId13"/>
    <p:sldId id="6273" r:id="rId14"/>
  </p:sldIdLst>
  <p:sldSz cx="12192000" cy="6858000"/>
  <p:notesSz cx="7010400" cy="9296400"/>
  <p:embeddedFontLst>
    <p:embeddedFont>
      <p:font typeface="Acumin Pro" panose="020B0604020202020204" charset="0"/>
      <p:regular r:id="rId16"/>
      <p:bold r:id="rId17"/>
      <p:italic r:id="rId18"/>
      <p:boldItalic r:id="rId19"/>
    </p:embeddedFont>
    <p:embeddedFont>
      <p:font typeface="Acumin Pro ExtraCondensed" panose="020B0604020202020204" charset="0"/>
      <p:regular r:id="rId20"/>
      <p:bold r:id="rId21"/>
      <p:italic r:id="rId22"/>
      <p:boldItalic r:id="rId23"/>
    </p:embeddedFont>
    <p:embeddedFont>
      <p:font typeface="Acumin Pro ExtraCondensed Smbd" panose="020B0604020202020204" charset="0"/>
      <p:regular r:id="rId24"/>
      <p:bold r:id="rId25"/>
      <p:italic r:id="rId26"/>
      <p:boldItalic r:id="rId27"/>
    </p:embeddedFont>
    <p:embeddedFont>
      <p:font typeface="Acumin Pro Medium" panose="020B0604020202020204" charset="0"/>
      <p:regular r:id="rId28"/>
      <p:bold r:id="rId29"/>
      <p:italic r:id="rId30"/>
      <p:boldItalic r:id="rId31"/>
    </p:embeddedFont>
    <p:embeddedFont>
      <p:font typeface="Acumin Pro Semibold" panose="020B0604020202020204" charset="0"/>
      <p:regular r:id="rId32"/>
      <p:bold r:id="rId33"/>
      <p:italic r:id="rId34"/>
      <p:boldItalic r:id="rId35"/>
    </p:embeddedFont>
    <p:embeddedFont>
      <p:font typeface="Acumin Pro SemiCondensed" panose="020B0604020202020204" charset="0"/>
      <p:regular r:id="rId36"/>
      <p:bold r:id="rId37"/>
      <p:italic r:id="rId38"/>
      <p:boldItalic r:id="rId39"/>
    </p:embeddedFont>
    <p:embeddedFont>
      <p:font typeface="Arial Narrow" panose="020B0606020202030204" pitchFamily="34" charset="0"/>
      <p:regular r:id="rId40"/>
      <p:bold r:id="rId41"/>
      <p:italic r:id="rId42"/>
      <p:boldItalic r:id="rId43"/>
    </p:embeddedFont>
    <p:embeddedFont>
      <p:font typeface="United Sans Cd Md" pitchFamily="50" charset="0"/>
      <p:regular r:id="rId44"/>
    </p:embeddedFont>
    <p:embeddedFont>
      <p:font typeface="United Sans Rg Md" pitchFamily="50"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F27"/>
    <a:srgbClr val="C8C8C8"/>
    <a:srgbClr val="789B4A"/>
    <a:srgbClr val="005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86433"/>
  </p:normalViewPr>
  <p:slideViewPr>
    <p:cSldViewPr snapToGrid="0" snapToObjects="1">
      <p:cViewPr varScale="1">
        <p:scale>
          <a:sx n="111" d="100"/>
          <a:sy n="111" d="100"/>
        </p:scale>
        <p:origin x="276"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presProps" Target="presProps.xml"/><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A55EAA-D64B-A54D-9AD6-840407C79D5E}" type="datetimeFigureOut">
              <a:rPr lang="en-US" smtClean="0"/>
              <a:t>9/23/2024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9/23/2024</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9/23/2024</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9/23/2024</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9/23/2024</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9/23/2024</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Picture">
    <p:bg>
      <p:bgPr>
        <a:solidFill>
          <a:schemeClr val="accent4"/>
        </a:solidFill>
        <a:effectLst/>
      </p:bgPr>
    </p:bg>
    <p:spTree>
      <p:nvGrpSpPr>
        <p:cNvPr id="1" name=""/>
        <p:cNvGrpSpPr/>
        <p:nvPr/>
      </p:nvGrpSpPr>
      <p:grpSpPr>
        <a:xfrm>
          <a:off x="0" y="0"/>
          <a:ext cx="0" cy="0"/>
          <a:chOff x="0" y="0"/>
          <a:chExt cx="0" cy="0"/>
        </a:xfrm>
      </p:grpSpPr>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9/23/2024</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93250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9/23/2024</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9/23/2024</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9/23/2024</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6" r:id="rId6"/>
    <p:sldLayoutId id="2147483723" r:id="rId7"/>
    <p:sldLayoutId id="2147483724" r:id="rId8"/>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era.research.purdue.edu/training/" TargetMode="External"/><Relationship Id="rId2" Type="http://schemas.openxmlformats.org/officeDocument/2006/relationships/hyperlink" Target="https://outlook.office365.com/owa/calendar/Bookings-PERAIACUCModuleHelp@purdue.edu/bookings/" TargetMode="External"/><Relationship Id="rId1" Type="http://schemas.openxmlformats.org/officeDocument/2006/relationships/slideLayout" Target="../slideLayouts/slideLayout3.xml"/><Relationship Id="rId4" Type="http://schemas.openxmlformats.org/officeDocument/2006/relationships/hyperlink" Target="mailto:iacuc@purdue.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oleindc.typepad.com/rantings_of_a_creole_prin/2008/04/answers-to-qu-1.html"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647198" y="1501742"/>
            <a:ext cx="7654483" cy="1828193"/>
          </a:xfrm>
        </p:spPr>
        <p:txBody>
          <a:bodyPr/>
          <a:lstStyle/>
          <a:p>
            <a:r>
              <a:rPr lang="en-US" sz="4400" dirty="0">
                <a:latin typeface="Arial Narrow" panose="020B0604020202020204" pitchFamily="34" charset="0"/>
                <a:cs typeface="Arial Narrow" panose="020B0604020202020204" pitchFamily="34" charset="0"/>
              </a:rPr>
              <a:t>Purdue excellence in research administration: PERA – IACUC Module Demo</a:t>
            </a:r>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alpha val="70000"/>
                  </a:srgbClr>
                </a:solidFill>
                <a:effectLst/>
                <a:uLnTx/>
                <a:uFillTx/>
                <a:latin typeface="Acumin Pro" panose="020B0504020202020204" pitchFamily="34" charset="77"/>
                <a:ea typeface="+mn-ea"/>
                <a:cs typeface="+mn-cs"/>
              </a:rPr>
              <a:t>9/2024</a:t>
            </a:r>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dirty="0">
              <a:ln>
                <a:noFill/>
              </a:ln>
              <a:solidFill>
                <a:srgbClr val="FFFFFF"/>
              </a:solidFill>
              <a:effectLst/>
              <a:uLnTx/>
              <a:uFillTx/>
              <a:latin typeface="Acumin Pro Semibold" panose="020B0504020202020204" pitchFamily="34" charset="77"/>
              <a:ea typeface="+mn-ea"/>
              <a:cs typeface="+mn-cs"/>
            </a:endParaRPr>
          </a:p>
        </p:txBody>
      </p:sp>
      <p:pic>
        <p:nvPicPr>
          <p:cNvPr id="8" name="Picture 7">
            <a:extLst>
              <a:ext uri="{FF2B5EF4-FFF2-40B4-BE49-F238E27FC236}">
                <a16:creationId xmlns:a16="http://schemas.microsoft.com/office/drawing/2014/main" id="{EA01F0ED-DC49-B55B-562D-18E59A4BF82A}"/>
              </a:ext>
            </a:extLst>
          </p:cNvPr>
          <p:cNvPicPr>
            <a:picLocks noChangeAspect="1"/>
          </p:cNvPicPr>
          <p:nvPr/>
        </p:nvPicPr>
        <p:blipFill>
          <a:blip r:embed="rId2"/>
          <a:srcRect/>
          <a:stretch/>
        </p:blipFill>
        <p:spPr>
          <a:xfrm>
            <a:off x="1717298" y="5990598"/>
            <a:ext cx="4330700" cy="460284"/>
          </a:xfrm>
          <a:prstGeom prst="rect">
            <a:avLst/>
          </a:prstGeom>
        </p:spPr>
      </p:pic>
      <p:sp>
        <p:nvSpPr>
          <p:cNvPr id="6" name="Subtitle">
            <a:extLst>
              <a:ext uri="{FF2B5EF4-FFF2-40B4-BE49-F238E27FC236}">
                <a16:creationId xmlns:a16="http://schemas.microsoft.com/office/drawing/2014/main" id="{843C7557-1A10-4C5E-AFC9-551AA7BA159D}"/>
              </a:ext>
            </a:extLst>
          </p:cNvPr>
          <p:cNvSpPr>
            <a:spLocks noGrp="1"/>
          </p:cNvSpPr>
          <p:nvPr>
            <p:ph type="subTitle" idx="1"/>
          </p:nvPr>
        </p:nvSpPr>
        <p:spPr>
          <a:xfrm>
            <a:off x="2647197" y="3937834"/>
            <a:ext cx="6801603" cy="805349"/>
          </a:xfrm>
        </p:spPr>
        <p:txBody>
          <a:bodyPr/>
          <a:lstStyle/>
          <a:p>
            <a:r>
              <a:rPr lang="en-US" dirty="0">
                <a:latin typeface="Arial" panose="020B0604020202020204" pitchFamily="34" charset="0"/>
                <a:cs typeface="Arial" panose="020B0604020202020204" pitchFamily="34" charset="0"/>
              </a:rPr>
              <a:t>September 2024</a:t>
            </a:r>
          </a:p>
          <a:p>
            <a:r>
              <a:rPr lang="en-US" dirty="0">
                <a:latin typeface="Arial" panose="020B0604020202020204" pitchFamily="34" charset="0"/>
                <a:cs typeface="Arial" panose="020B0604020202020204" pitchFamily="34" charset="0"/>
              </a:rPr>
              <a:t>Lisa Snider, IACUC Administrator</a:t>
            </a:r>
          </a:p>
        </p:txBody>
      </p:sp>
      <p:pic>
        <p:nvPicPr>
          <p:cNvPr id="9" name="Picture 8" descr="A black and white sign with white text&#10;&#10;Description automatically generated">
            <a:extLst>
              <a:ext uri="{FF2B5EF4-FFF2-40B4-BE49-F238E27FC236}">
                <a16:creationId xmlns:a16="http://schemas.microsoft.com/office/drawing/2014/main" id="{5B31471C-24E4-423D-9F3C-A630B5E8C04E}"/>
              </a:ext>
            </a:extLst>
          </p:cNvPr>
          <p:cNvPicPr>
            <a:picLocks noChangeAspect="1"/>
          </p:cNvPicPr>
          <p:nvPr/>
        </p:nvPicPr>
        <p:blipFill>
          <a:blip r:embed="rId3"/>
          <a:stretch>
            <a:fillRect/>
          </a:stretch>
        </p:blipFill>
        <p:spPr>
          <a:xfrm>
            <a:off x="7916092" y="3817493"/>
            <a:ext cx="2750859" cy="1379039"/>
          </a:xfrm>
          <a:prstGeom prst="rect">
            <a:avLst/>
          </a:prstGeom>
        </p:spPr>
      </p:pic>
    </p:spTree>
    <p:extLst>
      <p:ext uri="{BB962C8B-B14F-4D97-AF65-F5344CB8AC3E}">
        <p14:creationId xmlns:p14="http://schemas.microsoft.com/office/powerpoint/2010/main" val="270810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D23BDA0-73EB-F5F2-0DE6-7D6629D07BA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A9A36-4EB0-BF46-AE48-7CDA251B954B}"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9/23/2024</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EF033619-EAAE-202B-8CAF-1515B29C912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
        <p:nvSpPr>
          <p:cNvPr id="7" name="Title 1">
            <a:extLst>
              <a:ext uri="{FF2B5EF4-FFF2-40B4-BE49-F238E27FC236}">
                <a16:creationId xmlns:a16="http://schemas.microsoft.com/office/drawing/2014/main" id="{3A8FF708-3968-5EBF-56EA-6A5EDC2F161C}"/>
              </a:ext>
            </a:extLst>
          </p:cNvPr>
          <p:cNvSpPr>
            <a:spLocks noGrp="1"/>
          </p:cNvSpPr>
          <p:nvPr>
            <p:ph type="ctrTitle"/>
          </p:nvPr>
        </p:nvSpPr>
        <p:spPr>
          <a:xfrm>
            <a:off x="2107520" y="437030"/>
            <a:ext cx="7988980" cy="498598"/>
          </a:xfrm>
        </p:spPr>
        <p:txBody>
          <a:bodyPr/>
          <a:lstStyle/>
          <a:p>
            <a:r>
              <a:rPr lang="en-US" dirty="0"/>
              <a:t>PERA: Purdue Excellence in Research Administration</a:t>
            </a:r>
          </a:p>
        </p:txBody>
      </p:sp>
      <p:sp>
        <p:nvSpPr>
          <p:cNvPr id="8" name="Subtitle 2">
            <a:extLst>
              <a:ext uri="{FF2B5EF4-FFF2-40B4-BE49-F238E27FC236}">
                <a16:creationId xmlns:a16="http://schemas.microsoft.com/office/drawing/2014/main" id="{52F008ED-A4AF-191D-04F3-3270ED86733F}"/>
              </a:ext>
            </a:extLst>
          </p:cNvPr>
          <p:cNvSpPr>
            <a:spLocks noGrp="1"/>
          </p:cNvSpPr>
          <p:nvPr>
            <p:ph type="subTitle" idx="1"/>
          </p:nvPr>
        </p:nvSpPr>
        <p:spPr>
          <a:xfrm>
            <a:off x="2159944" y="1249284"/>
            <a:ext cx="7988982" cy="341599"/>
          </a:xfrm>
        </p:spPr>
        <p:txBody>
          <a:bodyPr/>
          <a:lstStyle/>
          <a:p>
            <a:r>
              <a:rPr lang="en-US" dirty="0"/>
              <a:t>Help After Go-Live</a:t>
            </a:r>
          </a:p>
        </p:txBody>
      </p:sp>
      <p:sp>
        <p:nvSpPr>
          <p:cNvPr id="9" name="Text Placeholder 3">
            <a:extLst>
              <a:ext uri="{FF2B5EF4-FFF2-40B4-BE49-F238E27FC236}">
                <a16:creationId xmlns:a16="http://schemas.microsoft.com/office/drawing/2014/main" id="{B04E0589-3A97-ABCA-EE3F-55D9FBDCF1E4}"/>
              </a:ext>
            </a:extLst>
          </p:cNvPr>
          <p:cNvSpPr>
            <a:spLocks noGrp="1"/>
          </p:cNvSpPr>
          <p:nvPr>
            <p:ph type="body" sz="quarter" idx="14"/>
          </p:nvPr>
        </p:nvSpPr>
        <p:spPr>
          <a:xfrm>
            <a:off x="1863730" y="2003993"/>
            <a:ext cx="9572709" cy="4378731"/>
          </a:xfrm>
        </p:spPr>
        <p:txBody>
          <a:bodyPr>
            <a:normAutofit/>
          </a:bodyPr>
          <a:lstStyle/>
          <a:p>
            <a:pPr marL="342900" marR="0" lvl="0" indent="-342900" algn="l">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Microsoft Bookings</a:t>
            </a:r>
          </a:p>
          <a:p>
            <a:pPr marL="742950" marR="0" lvl="1" indent="-285750" algn="l">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make an appointment with IACUC Staff Members using Microsoft Bookings.</a:t>
            </a:r>
          </a:p>
          <a:p>
            <a:pPr marL="1143000" marR="0" lvl="2" indent="-228600" algn="l">
              <a:lnSpc>
                <a:spcPct val="107000"/>
              </a:lnSpc>
              <a:spcBef>
                <a:spcPts val="0"/>
              </a:spcBef>
              <a:spcAft>
                <a:spcPts val="0"/>
              </a:spcAft>
              <a:buFont typeface="Wingdings" panose="05000000000000000000"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These will be in-person or virtual appointments.  </a:t>
            </a:r>
            <a:r>
              <a:rPr lang="en-US" kern="100" dirty="0">
                <a:latin typeface="Calibri" panose="020F0502020204030204" pitchFamily="34" charset="0"/>
                <a:ea typeface="Calibri" panose="020F0502020204030204" pitchFamily="34" charset="0"/>
                <a:cs typeface="Times New Roman" panose="02020603050405020304" pitchFamily="18" charset="0"/>
              </a:rPr>
              <a:t>We are offering 30 minute time slots.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gn="l">
              <a:lnSpc>
                <a:spcPct val="107000"/>
              </a:lnSpc>
              <a:spcBef>
                <a:spcPts val="0"/>
              </a:spcBef>
              <a:spcAft>
                <a:spcPts val="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Link to the Microsoft Bookings Page:</a:t>
            </a:r>
          </a:p>
          <a:p>
            <a:pPr marL="1141413" marR="0" indent="-227013">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https://outlook.office365.com/owa/calendar/Bookings-PERAIACUCModuleHelp@purdue.edu/bookings/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a:p>
            <a:pP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PERA Website</a:t>
            </a:r>
          </a:p>
          <a:p>
            <a:pPr marL="742950" marR="0" lvl="1" indent="-285750" algn="l">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Calibri" panose="020F0502020204030204" pitchFamily="34" charset="0"/>
                <a:hlinkClick r:id="rId3"/>
              </a:rPr>
              <a:t>https://pera.research.purdue.edu/training/</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p>
          <a:p>
            <a:pPr marL="742950" marR="0" lvl="1" indent="-285750" algn="l">
              <a:lnSpc>
                <a:spcPct val="107000"/>
              </a:lnSpc>
              <a:spcBef>
                <a:spcPts val="0"/>
              </a:spcBef>
              <a:spcAft>
                <a:spcPts val="0"/>
              </a:spcAft>
              <a:buFont typeface="Courier New" panose="02070309020205020404" pitchFamily="49" charset="0"/>
              <a:buChar char="o"/>
            </a:pPr>
            <a:endParaRPr lang="en-US" sz="1800" kern="100" dirty="0">
              <a:latin typeface="Calibri" panose="020F0502020204030204" pitchFamily="34" charset="0"/>
              <a:ea typeface="Calibri" panose="020F0502020204030204" pitchFamily="34" charset="0"/>
              <a:cs typeface="Calibri" panose="020F0502020204030204" pitchFamily="34" charset="0"/>
            </a:endParaRPr>
          </a:p>
          <a:p>
            <a:pPr marL="339725" marR="0" lvl="1" indent="-339725" algn="l">
              <a:lnSpc>
                <a:spcPct val="107000"/>
              </a:lnSpc>
              <a:spcBef>
                <a:spcPts val="0"/>
              </a:spcBef>
              <a:spcAft>
                <a:spcPts val="0"/>
              </a:spcAft>
            </a:pPr>
            <a:r>
              <a:rPr lang="en-US" sz="1800" kern="100" dirty="0">
                <a:latin typeface="Calibri" panose="020F0502020204030204" pitchFamily="34" charset="0"/>
                <a:ea typeface="Calibri" panose="020F0502020204030204" pitchFamily="34" charset="0"/>
                <a:cs typeface="Calibri" panose="020F0502020204030204" pitchFamily="34" charset="0"/>
              </a:rPr>
              <a:t>IACUC Email</a:t>
            </a:r>
          </a:p>
          <a:p>
            <a:pPr marL="742950" marR="0" lvl="1" indent="-285750" algn="l">
              <a:lnSpc>
                <a:spcPct val="107000"/>
              </a:lnSpc>
              <a:spcBef>
                <a:spcPts val="0"/>
              </a:spcBef>
              <a:spcAft>
                <a:spcPts val="0"/>
              </a:spcAft>
              <a:buFont typeface="Courier New" panose="02070309020205020404" pitchFamily="49" charset="0"/>
              <a:buChar char="o"/>
            </a:pPr>
            <a:r>
              <a:rPr lang="en-US" sz="1800" kern="100" dirty="0">
                <a:latin typeface="Calibri" panose="020F0502020204030204" pitchFamily="34" charset="0"/>
                <a:ea typeface="Calibri" panose="020F0502020204030204" pitchFamily="34" charset="0"/>
                <a:cs typeface="Calibri" panose="020F0502020204030204" pitchFamily="34" charset="0"/>
                <a:hlinkClick r:id="rId4"/>
              </a:rPr>
              <a:t>iacuc@purdue.edu</a:t>
            </a:r>
            <a:r>
              <a:rPr lang="en-US" sz="1800" kern="100"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sz="1600" dirty="0"/>
          </a:p>
          <a:p>
            <a:pPr lvl="1"/>
            <a:endParaRPr lang="en-US" dirty="0"/>
          </a:p>
          <a:p>
            <a:pPr lvl="1">
              <a:spcBef>
                <a:spcPts val="0"/>
              </a:spcBef>
            </a:pPr>
            <a:endParaRPr lang="en-US" dirty="0"/>
          </a:p>
        </p:txBody>
      </p:sp>
    </p:spTree>
    <p:extLst>
      <p:ext uri="{BB962C8B-B14F-4D97-AF65-F5344CB8AC3E}">
        <p14:creationId xmlns:p14="http://schemas.microsoft.com/office/powerpoint/2010/main" val="192678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594C-7E38-4650-AA62-D99D8A8B71E0}"/>
              </a:ext>
            </a:extLst>
          </p:cNvPr>
          <p:cNvSpPr>
            <a:spLocks noGrp="1"/>
          </p:cNvSpPr>
          <p:nvPr>
            <p:ph type="ctrTitle"/>
          </p:nvPr>
        </p:nvSpPr>
        <p:spPr/>
        <p:txBody>
          <a:bodyPr/>
          <a:lstStyle/>
          <a:p>
            <a:r>
              <a:rPr lang="en-US" dirty="0"/>
              <a:t>PERA: Purdue Excellence in Research Administration</a:t>
            </a:r>
          </a:p>
        </p:txBody>
      </p:sp>
      <p:sp>
        <p:nvSpPr>
          <p:cNvPr id="3" name="Subtitle 2">
            <a:extLst>
              <a:ext uri="{FF2B5EF4-FFF2-40B4-BE49-F238E27FC236}">
                <a16:creationId xmlns:a16="http://schemas.microsoft.com/office/drawing/2014/main" id="{82A3121A-1BA8-4C0C-9C8D-E6FB8A6560CF}"/>
              </a:ext>
            </a:extLst>
          </p:cNvPr>
          <p:cNvSpPr>
            <a:spLocks noGrp="1"/>
          </p:cNvSpPr>
          <p:nvPr>
            <p:ph type="subTitle" idx="1"/>
          </p:nvPr>
        </p:nvSpPr>
        <p:spPr>
          <a:xfrm>
            <a:off x="2107518" y="1345167"/>
            <a:ext cx="7988982" cy="677108"/>
          </a:xfrm>
        </p:spPr>
        <p:txBody>
          <a:bodyPr/>
          <a:lstStyle/>
          <a:p>
            <a:r>
              <a:rPr lang="en-US" dirty="0"/>
              <a:t>Questions – Please put into the chat feature and we will do our best to answer them.</a:t>
            </a:r>
          </a:p>
        </p:txBody>
      </p:sp>
      <p:sp>
        <p:nvSpPr>
          <p:cNvPr id="5" name="Date Placeholder 4">
            <a:extLst>
              <a:ext uri="{FF2B5EF4-FFF2-40B4-BE49-F238E27FC236}">
                <a16:creationId xmlns:a16="http://schemas.microsoft.com/office/drawing/2014/main" id="{130D6E91-395C-48B7-9FE0-24DFA67C865F}"/>
              </a:ext>
            </a:extLst>
          </p:cNvPr>
          <p:cNvSpPr>
            <a:spLocks noGrp="1"/>
          </p:cNvSpPr>
          <p:nvPr>
            <p:ph type="dt" sz="half" idx="10"/>
          </p:nvPr>
        </p:nvSpPr>
        <p:spPr/>
        <p:txBody>
          <a:bodyPr/>
          <a:lstStyle/>
          <a:p>
            <a:fld id="{D47A9A36-4EB0-BF46-AE48-7CDA251B954B}" type="datetime1">
              <a:rPr lang="en-US" smtClean="0"/>
              <a:t>9/23/2024</a:t>
            </a:fld>
            <a:endParaRPr lang="en-US" dirty="0"/>
          </a:p>
        </p:txBody>
      </p:sp>
      <p:sp>
        <p:nvSpPr>
          <p:cNvPr id="6" name="Slide Number Placeholder 5">
            <a:extLst>
              <a:ext uri="{FF2B5EF4-FFF2-40B4-BE49-F238E27FC236}">
                <a16:creationId xmlns:a16="http://schemas.microsoft.com/office/drawing/2014/main" id="{6580B469-DC97-4EA3-A9CF-97DCF20B76FC}"/>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7" name="Picture 6">
            <a:extLst>
              <a:ext uri="{FF2B5EF4-FFF2-40B4-BE49-F238E27FC236}">
                <a16:creationId xmlns:a16="http://schemas.microsoft.com/office/drawing/2014/main" id="{C61F6100-DA71-4C41-BD96-1D6AE1433D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6707" y="1983218"/>
            <a:ext cx="5419541" cy="3769592"/>
          </a:xfrm>
          <a:prstGeom prst="rect">
            <a:avLst/>
          </a:prstGeom>
        </p:spPr>
      </p:pic>
    </p:spTree>
    <p:extLst>
      <p:ext uri="{BB962C8B-B14F-4D97-AF65-F5344CB8AC3E}">
        <p14:creationId xmlns:p14="http://schemas.microsoft.com/office/powerpoint/2010/main" val="322622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65B9FD-2D0F-4F5B-B917-1BAD366A4E9E}"/>
              </a:ext>
            </a:extLst>
          </p:cNvPr>
          <p:cNvSpPr>
            <a:spLocks noGrp="1"/>
          </p:cNvSpPr>
          <p:nvPr>
            <p:ph type="subTitle" idx="1"/>
          </p:nvPr>
        </p:nvSpPr>
        <p:spPr>
          <a:xfrm>
            <a:off x="2107518" y="1345167"/>
            <a:ext cx="7988982" cy="805349"/>
          </a:xfrm>
        </p:spPr>
        <p:txBody>
          <a:bodyPr/>
          <a:lstStyle/>
          <a:p>
            <a:r>
              <a:rPr lang="en-US" dirty="0"/>
              <a:t>Information Session Logistics</a:t>
            </a:r>
          </a:p>
          <a:p>
            <a:endParaRPr lang="en-US" dirty="0"/>
          </a:p>
        </p:txBody>
      </p:sp>
      <p:sp>
        <p:nvSpPr>
          <p:cNvPr id="4" name="Text Placeholder 3">
            <a:extLst>
              <a:ext uri="{FF2B5EF4-FFF2-40B4-BE49-F238E27FC236}">
                <a16:creationId xmlns:a16="http://schemas.microsoft.com/office/drawing/2014/main" id="{A924F542-9492-4F1C-84DD-236CFB55286B}"/>
              </a:ext>
            </a:extLst>
          </p:cNvPr>
          <p:cNvSpPr>
            <a:spLocks noGrp="1"/>
          </p:cNvSpPr>
          <p:nvPr>
            <p:ph type="body" sz="quarter" idx="14"/>
          </p:nvPr>
        </p:nvSpPr>
        <p:spPr>
          <a:xfrm>
            <a:off x="2666056" y="2126939"/>
            <a:ext cx="7366000" cy="3411537"/>
          </a:xfrm>
        </p:spPr>
        <p:txBody>
          <a:bodyPr/>
          <a:lstStyle/>
          <a:p>
            <a:pPr marL="0" indent="0">
              <a:buNone/>
            </a:pPr>
            <a:r>
              <a:rPr lang="en-US" dirty="0"/>
              <a:t>Please remain muted throughout the session</a:t>
            </a:r>
          </a:p>
          <a:p>
            <a:endParaRPr lang="en-US" dirty="0"/>
          </a:p>
          <a:p>
            <a:endParaRPr lang="en-US" dirty="0"/>
          </a:p>
          <a:p>
            <a:pPr marL="0" indent="0">
              <a:buNone/>
            </a:pPr>
            <a:r>
              <a:rPr lang="en-US" dirty="0"/>
              <a:t>Log your questions in the chat feature – will be monitored and answered as they appear.  Time will be left at the end of the demo for additional questions.</a:t>
            </a:r>
          </a:p>
          <a:p>
            <a:pPr marL="0" indent="0">
              <a:buNone/>
            </a:pPr>
            <a:endParaRPr lang="en-US" dirty="0"/>
          </a:p>
          <a:p>
            <a:endParaRPr lang="en-US" dirty="0"/>
          </a:p>
          <a:p>
            <a:pPr marL="0" indent="0">
              <a:buNone/>
            </a:pPr>
            <a:r>
              <a:rPr lang="en-US" dirty="0"/>
              <a:t>This is one of two sessions (September 17 &amp; 19)</a:t>
            </a:r>
          </a:p>
          <a:p>
            <a:r>
              <a:rPr lang="en-US" dirty="0"/>
              <a:t>Each session will be recorded</a:t>
            </a:r>
          </a:p>
          <a:p>
            <a:r>
              <a:rPr lang="en-US" dirty="0"/>
              <a:t>Content for each session is the same</a:t>
            </a:r>
          </a:p>
          <a:p>
            <a:r>
              <a:rPr lang="en-US" dirty="0"/>
              <a:t>Recording and consolidated Q&amp;A will be posted to PERA website</a:t>
            </a:r>
          </a:p>
          <a:p>
            <a:pPr marL="0" indent="0">
              <a:buNone/>
            </a:pPr>
            <a:endParaRPr lang="en-US" dirty="0"/>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6B772C37-3843-4D59-8C57-808F867354FE}"/>
              </a:ext>
            </a:extLst>
          </p:cNvPr>
          <p:cNvSpPr>
            <a:spLocks noGrp="1"/>
          </p:cNvSpPr>
          <p:nvPr>
            <p:ph type="dt" sz="half" idx="10"/>
          </p:nvPr>
        </p:nvSpPr>
        <p:spPr/>
        <p:txBody>
          <a:bodyPr/>
          <a:lstStyle/>
          <a:p>
            <a:fld id="{D47A9A36-4EB0-BF46-AE48-7CDA251B954B}" type="datetime1">
              <a:rPr lang="en-US" smtClean="0"/>
              <a:t>9/23/2024</a:t>
            </a:fld>
            <a:endParaRPr lang="en-US" dirty="0"/>
          </a:p>
        </p:txBody>
      </p:sp>
      <p:sp>
        <p:nvSpPr>
          <p:cNvPr id="6" name="Slide Number Placeholder 5">
            <a:extLst>
              <a:ext uri="{FF2B5EF4-FFF2-40B4-BE49-F238E27FC236}">
                <a16:creationId xmlns:a16="http://schemas.microsoft.com/office/drawing/2014/main" id="{099BD8D1-B60D-4774-B2A6-52C2D888FA56}"/>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7" name="Title 6">
            <a:extLst>
              <a:ext uri="{FF2B5EF4-FFF2-40B4-BE49-F238E27FC236}">
                <a16:creationId xmlns:a16="http://schemas.microsoft.com/office/drawing/2014/main" id="{2C6429DC-63E4-4688-986B-2DBA583B89A2}"/>
              </a:ext>
            </a:extLst>
          </p:cNvPr>
          <p:cNvSpPr>
            <a:spLocks noGrp="1"/>
          </p:cNvSpPr>
          <p:nvPr>
            <p:ph type="ctrTitle"/>
          </p:nvPr>
        </p:nvSpPr>
        <p:spPr>
          <a:xfrm>
            <a:off x="2107520" y="437030"/>
            <a:ext cx="7988980" cy="512448"/>
          </a:xfrm>
        </p:spPr>
        <p:txBody>
          <a:bodyPr/>
          <a:lstStyle/>
          <a:p>
            <a:r>
              <a:rPr lang="en-US" dirty="0"/>
              <a:t>PERA: Purdue Excellence in Research Administration</a:t>
            </a:r>
          </a:p>
        </p:txBody>
      </p:sp>
      <p:sp>
        <p:nvSpPr>
          <p:cNvPr id="8" name="Freeform 860">
            <a:extLst>
              <a:ext uri="{FF2B5EF4-FFF2-40B4-BE49-F238E27FC236}">
                <a16:creationId xmlns:a16="http://schemas.microsoft.com/office/drawing/2014/main" id="{92FB2FB7-B14D-4A48-8BD5-A95EF58616CF}"/>
              </a:ext>
            </a:extLst>
          </p:cNvPr>
          <p:cNvSpPr>
            <a:spLocks noChangeAspect="1" noEditPoints="1"/>
          </p:cNvSpPr>
          <p:nvPr/>
        </p:nvSpPr>
        <p:spPr bwMode="auto">
          <a:xfrm>
            <a:off x="2028774" y="2083471"/>
            <a:ext cx="438201" cy="438201"/>
          </a:xfrm>
          <a:custGeom>
            <a:avLst/>
            <a:gdLst>
              <a:gd name="T0" fmla="*/ 288 w 512"/>
              <a:gd name="T1" fmla="*/ 149 h 512"/>
              <a:gd name="T2" fmla="*/ 288 w 512"/>
              <a:gd name="T3" fmla="*/ 209 h 512"/>
              <a:gd name="T4" fmla="*/ 227 w 512"/>
              <a:gd name="T5" fmla="*/ 269 h 512"/>
              <a:gd name="T6" fmla="*/ 224 w 512"/>
              <a:gd name="T7" fmla="*/ 256 h 512"/>
              <a:gd name="T8" fmla="*/ 224 w 512"/>
              <a:gd name="T9" fmla="*/ 149 h 512"/>
              <a:gd name="T10" fmla="*/ 256 w 512"/>
              <a:gd name="T11" fmla="*/ 117 h 512"/>
              <a:gd name="T12" fmla="*/ 288 w 512"/>
              <a:gd name="T13" fmla="*/ 149 h 512"/>
              <a:gd name="T14" fmla="*/ 256 w 512"/>
              <a:gd name="T15" fmla="*/ 288 h 512"/>
              <a:gd name="T16" fmla="*/ 288 w 512"/>
              <a:gd name="T17" fmla="*/ 256 h 512"/>
              <a:gd name="T18" fmla="*/ 288 w 512"/>
              <a:gd name="T19" fmla="*/ 239 h 512"/>
              <a:gd name="T20" fmla="*/ 242 w 512"/>
              <a:gd name="T21" fmla="*/ 284 h 512"/>
              <a:gd name="T22" fmla="*/ 256 w 512"/>
              <a:gd name="T23" fmla="*/ 288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91 w 512"/>
              <a:gd name="T35" fmla="*/ 120 h 512"/>
              <a:gd name="T36" fmla="*/ 376 w 512"/>
              <a:gd name="T37" fmla="*/ 120 h 512"/>
              <a:gd name="T38" fmla="*/ 309 w 512"/>
              <a:gd name="T39" fmla="*/ 187 h 512"/>
              <a:gd name="T40" fmla="*/ 309 w 512"/>
              <a:gd name="T41" fmla="*/ 149 h 512"/>
              <a:gd name="T42" fmla="*/ 256 w 512"/>
              <a:gd name="T43" fmla="*/ 96 h 512"/>
              <a:gd name="T44" fmla="*/ 202 w 512"/>
              <a:gd name="T45" fmla="*/ 149 h 512"/>
              <a:gd name="T46" fmla="*/ 202 w 512"/>
              <a:gd name="T47" fmla="*/ 256 h 512"/>
              <a:gd name="T48" fmla="*/ 211 w 512"/>
              <a:gd name="T49" fmla="*/ 285 h 512"/>
              <a:gd name="T50" fmla="*/ 196 w 512"/>
              <a:gd name="T51" fmla="*/ 300 h 512"/>
              <a:gd name="T52" fmla="*/ 181 w 512"/>
              <a:gd name="T53" fmla="*/ 256 h 512"/>
              <a:gd name="T54" fmla="*/ 170 w 512"/>
              <a:gd name="T55" fmla="*/ 245 h 512"/>
              <a:gd name="T56" fmla="*/ 160 w 512"/>
              <a:gd name="T57" fmla="*/ 256 h 512"/>
              <a:gd name="T58" fmla="*/ 181 w 512"/>
              <a:gd name="T59" fmla="*/ 316 h 512"/>
              <a:gd name="T60" fmla="*/ 120 w 512"/>
              <a:gd name="T61" fmla="*/ 376 h 512"/>
              <a:gd name="T62" fmla="*/ 120 w 512"/>
              <a:gd name="T63" fmla="*/ 391 h 512"/>
              <a:gd name="T64" fmla="*/ 128 w 512"/>
              <a:gd name="T65" fmla="*/ 394 h 512"/>
              <a:gd name="T66" fmla="*/ 135 w 512"/>
              <a:gd name="T67" fmla="*/ 391 h 512"/>
              <a:gd name="T68" fmla="*/ 196 w 512"/>
              <a:gd name="T69" fmla="*/ 331 h 512"/>
              <a:gd name="T70" fmla="*/ 245 w 512"/>
              <a:gd name="T71" fmla="*/ 351 h 512"/>
              <a:gd name="T72" fmla="*/ 245 w 512"/>
              <a:gd name="T73" fmla="*/ 394 h 512"/>
              <a:gd name="T74" fmla="*/ 202 w 512"/>
              <a:gd name="T75" fmla="*/ 394 h 512"/>
              <a:gd name="T76" fmla="*/ 192 w 512"/>
              <a:gd name="T77" fmla="*/ 405 h 512"/>
              <a:gd name="T78" fmla="*/ 202 w 512"/>
              <a:gd name="T79" fmla="*/ 416 h 512"/>
              <a:gd name="T80" fmla="*/ 309 w 512"/>
              <a:gd name="T81" fmla="*/ 416 h 512"/>
              <a:gd name="T82" fmla="*/ 320 w 512"/>
              <a:gd name="T83" fmla="*/ 405 h 512"/>
              <a:gd name="T84" fmla="*/ 309 w 512"/>
              <a:gd name="T85" fmla="*/ 394 h 512"/>
              <a:gd name="T86" fmla="*/ 266 w 512"/>
              <a:gd name="T87" fmla="*/ 394 h 512"/>
              <a:gd name="T88" fmla="*/ 266 w 512"/>
              <a:gd name="T89" fmla="*/ 351 h 512"/>
              <a:gd name="T90" fmla="*/ 352 w 512"/>
              <a:gd name="T91" fmla="*/ 256 h 512"/>
              <a:gd name="T92" fmla="*/ 341 w 512"/>
              <a:gd name="T93" fmla="*/ 245 h 512"/>
              <a:gd name="T94" fmla="*/ 330 w 512"/>
              <a:gd name="T95" fmla="*/ 256 h 512"/>
              <a:gd name="T96" fmla="*/ 256 w 512"/>
              <a:gd name="T97" fmla="*/ 330 h 512"/>
              <a:gd name="T98" fmla="*/ 211 w 512"/>
              <a:gd name="T99" fmla="*/ 315 h 512"/>
              <a:gd name="T100" fmla="*/ 226 w 512"/>
              <a:gd name="T101" fmla="*/ 300 h 512"/>
              <a:gd name="T102" fmla="*/ 256 w 512"/>
              <a:gd name="T103" fmla="*/ 309 h 512"/>
              <a:gd name="T104" fmla="*/ 309 w 512"/>
              <a:gd name="T105" fmla="*/ 256 h 512"/>
              <a:gd name="T106" fmla="*/ 309 w 512"/>
              <a:gd name="T107" fmla="*/ 217 h 512"/>
              <a:gd name="T108" fmla="*/ 391 w 512"/>
              <a:gd name="T109" fmla="*/ 135 h 512"/>
              <a:gd name="T110" fmla="*/ 391 w 512"/>
              <a:gd name="T111"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288" y="149"/>
                </a:moveTo>
                <a:cubicBezTo>
                  <a:pt x="288" y="209"/>
                  <a:pt x="288" y="209"/>
                  <a:pt x="288" y="209"/>
                </a:cubicBezTo>
                <a:cubicBezTo>
                  <a:pt x="227" y="269"/>
                  <a:pt x="227" y="269"/>
                  <a:pt x="227" y="269"/>
                </a:cubicBezTo>
                <a:cubicBezTo>
                  <a:pt x="225" y="265"/>
                  <a:pt x="224" y="261"/>
                  <a:pt x="224" y="256"/>
                </a:cubicBezTo>
                <a:cubicBezTo>
                  <a:pt x="224" y="149"/>
                  <a:pt x="224" y="149"/>
                  <a:pt x="224" y="149"/>
                </a:cubicBezTo>
                <a:cubicBezTo>
                  <a:pt x="224" y="131"/>
                  <a:pt x="238" y="117"/>
                  <a:pt x="256" y="117"/>
                </a:cubicBezTo>
                <a:cubicBezTo>
                  <a:pt x="273" y="117"/>
                  <a:pt x="288" y="131"/>
                  <a:pt x="288" y="149"/>
                </a:cubicBezTo>
                <a:close/>
                <a:moveTo>
                  <a:pt x="256" y="288"/>
                </a:moveTo>
                <a:cubicBezTo>
                  <a:pt x="273" y="288"/>
                  <a:pt x="288" y="273"/>
                  <a:pt x="288" y="256"/>
                </a:cubicBezTo>
                <a:cubicBezTo>
                  <a:pt x="288" y="239"/>
                  <a:pt x="288" y="239"/>
                  <a:pt x="288" y="239"/>
                </a:cubicBezTo>
                <a:cubicBezTo>
                  <a:pt x="242" y="284"/>
                  <a:pt x="242" y="284"/>
                  <a:pt x="242" y="284"/>
                </a:cubicBezTo>
                <a:cubicBezTo>
                  <a:pt x="246" y="286"/>
                  <a:pt x="251" y="288"/>
                  <a:pt x="256" y="28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1" y="120"/>
                </a:moveTo>
                <a:cubicBezTo>
                  <a:pt x="387" y="116"/>
                  <a:pt x="380" y="116"/>
                  <a:pt x="376" y="120"/>
                </a:cubicBezTo>
                <a:cubicBezTo>
                  <a:pt x="309" y="187"/>
                  <a:pt x="309" y="187"/>
                  <a:pt x="309" y="187"/>
                </a:cubicBezTo>
                <a:cubicBezTo>
                  <a:pt x="309" y="149"/>
                  <a:pt x="309" y="149"/>
                  <a:pt x="309" y="149"/>
                </a:cubicBezTo>
                <a:cubicBezTo>
                  <a:pt x="309" y="120"/>
                  <a:pt x="285" y="96"/>
                  <a:pt x="256" y="96"/>
                </a:cubicBezTo>
                <a:cubicBezTo>
                  <a:pt x="226" y="96"/>
                  <a:pt x="202" y="120"/>
                  <a:pt x="202" y="149"/>
                </a:cubicBezTo>
                <a:cubicBezTo>
                  <a:pt x="202" y="256"/>
                  <a:pt x="202" y="256"/>
                  <a:pt x="202" y="256"/>
                </a:cubicBezTo>
                <a:cubicBezTo>
                  <a:pt x="202" y="267"/>
                  <a:pt x="206" y="277"/>
                  <a:pt x="211" y="285"/>
                </a:cubicBezTo>
                <a:cubicBezTo>
                  <a:pt x="196" y="300"/>
                  <a:pt x="196" y="300"/>
                  <a:pt x="196" y="300"/>
                </a:cubicBezTo>
                <a:cubicBezTo>
                  <a:pt x="187" y="288"/>
                  <a:pt x="181" y="272"/>
                  <a:pt x="181" y="256"/>
                </a:cubicBezTo>
                <a:cubicBezTo>
                  <a:pt x="181" y="250"/>
                  <a:pt x="176" y="245"/>
                  <a:pt x="170" y="245"/>
                </a:cubicBezTo>
                <a:cubicBezTo>
                  <a:pt x="164" y="245"/>
                  <a:pt x="160" y="250"/>
                  <a:pt x="160" y="256"/>
                </a:cubicBezTo>
                <a:cubicBezTo>
                  <a:pt x="160" y="278"/>
                  <a:pt x="168" y="299"/>
                  <a:pt x="181" y="316"/>
                </a:cubicBezTo>
                <a:cubicBezTo>
                  <a:pt x="120" y="376"/>
                  <a:pt x="120" y="376"/>
                  <a:pt x="120" y="376"/>
                </a:cubicBezTo>
                <a:cubicBezTo>
                  <a:pt x="116" y="380"/>
                  <a:pt x="116" y="387"/>
                  <a:pt x="120" y="391"/>
                </a:cubicBezTo>
                <a:cubicBezTo>
                  <a:pt x="122" y="393"/>
                  <a:pt x="125" y="394"/>
                  <a:pt x="128" y="394"/>
                </a:cubicBezTo>
                <a:cubicBezTo>
                  <a:pt x="130" y="394"/>
                  <a:pt x="133" y="393"/>
                  <a:pt x="135" y="391"/>
                </a:cubicBezTo>
                <a:cubicBezTo>
                  <a:pt x="196" y="331"/>
                  <a:pt x="196" y="331"/>
                  <a:pt x="196" y="331"/>
                </a:cubicBezTo>
                <a:cubicBezTo>
                  <a:pt x="210" y="342"/>
                  <a:pt x="227" y="349"/>
                  <a:pt x="245" y="351"/>
                </a:cubicBezTo>
                <a:cubicBezTo>
                  <a:pt x="245" y="394"/>
                  <a:pt x="245" y="394"/>
                  <a:pt x="245" y="394"/>
                </a:cubicBezTo>
                <a:cubicBezTo>
                  <a:pt x="202" y="394"/>
                  <a:pt x="202" y="394"/>
                  <a:pt x="202" y="394"/>
                </a:cubicBezTo>
                <a:cubicBezTo>
                  <a:pt x="196" y="394"/>
                  <a:pt x="192" y="399"/>
                  <a:pt x="192" y="405"/>
                </a:cubicBezTo>
                <a:cubicBezTo>
                  <a:pt x="192" y="411"/>
                  <a:pt x="196" y="416"/>
                  <a:pt x="202" y="416"/>
                </a:cubicBezTo>
                <a:cubicBezTo>
                  <a:pt x="309" y="416"/>
                  <a:pt x="309" y="416"/>
                  <a:pt x="309" y="416"/>
                </a:cubicBezTo>
                <a:cubicBezTo>
                  <a:pt x="315" y="416"/>
                  <a:pt x="320" y="411"/>
                  <a:pt x="320" y="405"/>
                </a:cubicBezTo>
                <a:cubicBezTo>
                  <a:pt x="320" y="399"/>
                  <a:pt x="315" y="394"/>
                  <a:pt x="309" y="394"/>
                </a:cubicBezTo>
                <a:cubicBezTo>
                  <a:pt x="266" y="394"/>
                  <a:pt x="266" y="394"/>
                  <a:pt x="266" y="394"/>
                </a:cubicBezTo>
                <a:cubicBezTo>
                  <a:pt x="266" y="351"/>
                  <a:pt x="266" y="351"/>
                  <a:pt x="266" y="351"/>
                </a:cubicBezTo>
                <a:cubicBezTo>
                  <a:pt x="314" y="346"/>
                  <a:pt x="352" y="305"/>
                  <a:pt x="352" y="256"/>
                </a:cubicBezTo>
                <a:cubicBezTo>
                  <a:pt x="352" y="250"/>
                  <a:pt x="347" y="245"/>
                  <a:pt x="341" y="245"/>
                </a:cubicBezTo>
                <a:cubicBezTo>
                  <a:pt x="335" y="245"/>
                  <a:pt x="330" y="250"/>
                  <a:pt x="330" y="256"/>
                </a:cubicBezTo>
                <a:cubicBezTo>
                  <a:pt x="330" y="297"/>
                  <a:pt x="297" y="330"/>
                  <a:pt x="256" y="330"/>
                </a:cubicBezTo>
                <a:cubicBezTo>
                  <a:pt x="239" y="330"/>
                  <a:pt x="224" y="325"/>
                  <a:pt x="211" y="315"/>
                </a:cubicBezTo>
                <a:cubicBezTo>
                  <a:pt x="226" y="300"/>
                  <a:pt x="226" y="300"/>
                  <a:pt x="226" y="300"/>
                </a:cubicBezTo>
                <a:cubicBezTo>
                  <a:pt x="235" y="306"/>
                  <a:pt x="245" y="309"/>
                  <a:pt x="256" y="309"/>
                </a:cubicBezTo>
                <a:cubicBezTo>
                  <a:pt x="285" y="309"/>
                  <a:pt x="309" y="285"/>
                  <a:pt x="309" y="256"/>
                </a:cubicBezTo>
                <a:cubicBezTo>
                  <a:pt x="309" y="217"/>
                  <a:pt x="309" y="217"/>
                  <a:pt x="309" y="217"/>
                </a:cubicBezTo>
                <a:cubicBezTo>
                  <a:pt x="391" y="135"/>
                  <a:pt x="391" y="135"/>
                  <a:pt x="391" y="135"/>
                </a:cubicBezTo>
                <a:cubicBezTo>
                  <a:pt x="395" y="131"/>
                  <a:pt x="395" y="124"/>
                  <a:pt x="391" y="12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746">
            <a:extLst>
              <a:ext uri="{FF2B5EF4-FFF2-40B4-BE49-F238E27FC236}">
                <a16:creationId xmlns:a16="http://schemas.microsoft.com/office/drawing/2014/main" id="{5854C6AA-151C-4755-A120-677A7309FF5D}"/>
              </a:ext>
            </a:extLst>
          </p:cNvPr>
          <p:cNvSpPr>
            <a:spLocks noChangeAspect="1" noEditPoints="1"/>
          </p:cNvSpPr>
          <p:nvPr/>
        </p:nvSpPr>
        <p:spPr bwMode="auto">
          <a:xfrm>
            <a:off x="2028774" y="3727944"/>
            <a:ext cx="438201" cy="438201"/>
          </a:xfrm>
          <a:custGeom>
            <a:avLst/>
            <a:gdLst>
              <a:gd name="T0" fmla="*/ 324 w 512"/>
              <a:gd name="T1" fmla="*/ 223 h 512"/>
              <a:gd name="T2" fmla="*/ 394 w 512"/>
              <a:gd name="T3" fmla="*/ 188 h 512"/>
              <a:gd name="T4" fmla="*/ 394 w 512"/>
              <a:gd name="T5" fmla="*/ 324 h 512"/>
              <a:gd name="T6" fmla="*/ 324 w 512"/>
              <a:gd name="T7" fmla="*/ 289 h 512"/>
              <a:gd name="T8" fmla="*/ 314 w 512"/>
              <a:gd name="T9" fmla="*/ 289 h 512"/>
              <a:gd name="T10" fmla="*/ 309 w 512"/>
              <a:gd name="T11" fmla="*/ 298 h 512"/>
              <a:gd name="T12" fmla="*/ 309 w 512"/>
              <a:gd name="T13" fmla="*/ 352 h 512"/>
              <a:gd name="T14" fmla="*/ 117 w 512"/>
              <a:gd name="T15" fmla="*/ 352 h 512"/>
              <a:gd name="T16" fmla="*/ 117 w 512"/>
              <a:gd name="T17" fmla="*/ 160 h 512"/>
              <a:gd name="T18" fmla="*/ 309 w 512"/>
              <a:gd name="T19" fmla="*/ 160 h 512"/>
              <a:gd name="T20" fmla="*/ 309 w 512"/>
              <a:gd name="T21" fmla="*/ 213 h 512"/>
              <a:gd name="T22" fmla="*/ 314 w 512"/>
              <a:gd name="T23" fmla="*/ 222 h 512"/>
              <a:gd name="T24" fmla="*/ 324 w 512"/>
              <a:gd name="T25" fmla="*/ 223 h 512"/>
              <a:gd name="T26" fmla="*/ 512 w 512"/>
              <a:gd name="T27" fmla="*/ 256 h 512"/>
              <a:gd name="T28" fmla="*/ 256 w 512"/>
              <a:gd name="T29" fmla="*/ 512 h 512"/>
              <a:gd name="T30" fmla="*/ 0 w 512"/>
              <a:gd name="T31" fmla="*/ 256 h 512"/>
              <a:gd name="T32" fmla="*/ 256 w 512"/>
              <a:gd name="T33" fmla="*/ 0 h 512"/>
              <a:gd name="T34" fmla="*/ 512 w 512"/>
              <a:gd name="T35" fmla="*/ 256 h 512"/>
              <a:gd name="T36" fmla="*/ 416 w 512"/>
              <a:gd name="T37" fmla="*/ 170 h 512"/>
              <a:gd name="T38" fmla="*/ 411 w 512"/>
              <a:gd name="T39" fmla="*/ 161 h 512"/>
              <a:gd name="T40" fmla="*/ 400 w 512"/>
              <a:gd name="T41" fmla="*/ 161 h 512"/>
              <a:gd name="T42" fmla="*/ 330 w 512"/>
              <a:gd name="T43" fmla="*/ 196 h 512"/>
              <a:gd name="T44" fmla="*/ 330 w 512"/>
              <a:gd name="T45" fmla="*/ 149 h 512"/>
              <a:gd name="T46" fmla="*/ 320 w 512"/>
              <a:gd name="T47" fmla="*/ 138 h 512"/>
              <a:gd name="T48" fmla="*/ 106 w 512"/>
              <a:gd name="T49" fmla="*/ 138 h 512"/>
              <a:gd name="T50" fmla="*/ 96 w 512"/>
              <a:gd name="T51" fmla="*/ 149 h 512"/>
              <a:gd name="T52" fmla="*/ 96 w 512"/>
              <a:gd name="T53" fmla="*/ 362 h 512"/>
              <a:gd name="T54" fmla="*/ 106 w 512"/>
              <a:gd name="T55" fmla="*/ 373 h 512"/>
              <a:gd name="T56" fmla="*/ 320 w 512"/>
              <a:gd name="T57" fmla="*/ 373 h 512"/>
              <a:gd name="T58" fmla="*/ 330 w 512"/>
              <a:gd name="T59" fmla="*/ 362 h 512"/>
              <a:gd name="T60" fmla="*/ 330 w 512"/>
              <a:gd name="T61" fmla="*/ 316 h 512"/>
              <a:gd name="T62" fmla="*/ 400 w 512"/>
              <a:gd name="T63" fmla="*/ 351 h 512"/>
              <a:gd name="T64" fmla="*/ 411 w 512"/>
              <a:gd name="T65" fmla="*/ 350 h 512"/>
              <a:gd name="T66" fmla="*/ 416 w 512"/>
              <a:gd name="T67" fmla="*/ 341 h 512"/>
              <a:gd name="T68" fmla="*/ 416 w 512"/>
              <a:gd name="T69"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324" y="223"/>
                </a:moveTo>
                <a:cubicBezTo>
                  <a:pt x="394" y="188"/>
                  <a:pt x="394" y="188"/>
                  <a:pt x="394" y="188"/>
                </a:cubicBezTo>
                <a:cubicBezTo>
                  <a:pt x="394" y="324"/>
                  <a:pt x="394" y="324"/>
                  <a:pt x="394" y="324"/>
                </a:cubicBezTo>
                <a:cubicBezTo>
                  <a:pt x="324" y="289"/>
                  <a:pt x="324" y="289"/>
                  <a:pt x="324" y="289"/>
                </a:cubicBezTo>
                <a:cubicBezTo>
                  <a:pt x="321" y="287"/>
                  <a:pt x="317" y="287"/>
                  <a:pt x="314" y="289"/>
                </a:cubicBezTo>
                <a:cubicBezTo>
                  <a:pt x="311" y="291"/>
                  <a:pt x="309" y="295"/>
                  <a:pt x="309" y="298"/>
                </a:cubicBezTo>
                <a:cubicBezTo>
                  <a:pt x="309" y="352"/>
                  <a:pt x="309" y="352"/>
                  <a:pt x="309" y="352"/>
                </a:cubicBezTo>
                <a:cubicBezTo>
                  <a:pt x="117" y="352"/>
                  <a:pt x="117" y="352"/>
                  <a:pt x="117" y="352"/>
                </a:cubicBezTo>
                <a:cubicBezTo>
                  <a:pt x="117" y="160"/>
                  <a:pt x="117" y="160"/>
                  <a:pt x="117" y="160"/>
                </a:cubicBezTo>
                <a:cubicBezTo>
                  <a:pt x="309" y="160"/>
                  <a:pt x="309" y="160"/>
                  <a:pt x="309" y="160"/>
                </a:cubicBezTo>
                <a:cubicBezTo>
                  <a:pt x="309" y="213"/>
                  <a:pt x="309" y="213"/>
                  <a:pt x="309" y="213"/>
                </a:cubicBezTo>
                <a:cubicBezTo>
                  <a:pt x="309" y="217"/>
                  <a:pt x="311" y="220"/>
                  <a:pt x="314" y="222"/>
                </a:cubicBezTo>
                <a:cubicBezTo>
                  <a:pt x="317" y="224"/>
                  <a:pt x="321" y="224"/>
                  <a:pt x="324" y="22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70"/>
                </a:moveTo>
                <a:cubicBezTo>
                  <a:pt x="416" y="167"/>
                  <a:pt x="414" y="163"/>
                  <a:pt x="411" y="161"/>
                </a:cubicBezTo>
                <a:cubicBezTo>
                  <a:pt x="407" y="159"/>
                  <a:pt x="404" y="159"/>
                  <a:pt x="400" y="161"/>
                </a:cubicBezTo>
                <a:cubicBezTo>
                  <a:pt x="330" y="196"/>
                  <a:pt x="330" y="196"/>
                  <a:pt x="330" y="196"/>
                </a:cubicBezTo>
                <a:cubicBezTo>
                  <a:pt x="330" y="149"/>
                  <a:pt x="330" y="149"/>
                  <a:pt x="330" y="149"/>
                </a:cubicBezTo>
                <a:cubicBezTo>
                  <a:pt x="330" y="143"/>
                  <a:pt x="326" y="138"/>
                  <a:pt x="320"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320" y="373"/>
                  <a:pt x="320" y="373"/>
                  <a:pt x="320" y="373"/>
                </a:cubicBezTo>
                <a:cubicBezTo>
                  <a:pt x="326" y="373"/>
                  <a:pt x="330" y="368"/>
                  <a:pt x="330" y="362"/>
                </a:cubicBezTo>
                <a:cubicBezTo>
                  <a:pt x="330" y="316"/>
                  <a:pt x="330" y="316"/>
                  <a:pt x="330" y="316"/>
                </a:cubicBezTo>
                <a:cubicBezTo>
                  <a:pt x="400" y="351"/>
                  <a:pt x="400" y="351"/>
                  <a:pt x="400" y="351"/>
                </a:cubicBezTo>
                <a:cubicBezTo>
                  <a:pt x="404" y="352"/>
                  <a:pt x="407" y="352"/>
                  <a:pt x="411" y="350"/>
                </a:cubicBezTo>
                <a:cubicBezTo>
                  <a:pt x="414" y="348"/>
                  <a:pt x="416" y="345"/>
                  <a:pt x="416" y="341"/>
                </a:cubicBezTo>
                <a:lnTo>
                  <a:pt x="416" y="1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 name="Group 471">
            <a:extLst>
              <a:ext uri="{FF2B5EF4-FFF2-40B4-BE49-F238E27FC236}">
                <a16:creationId xmlns:a16="http://schemas.microsoft.com/office/drawing/2014/main" id="{0454181B-F62F-41CD-AAB9-6442E6940C32}"/>
              </a:ext>
            </a:extLst>
          </p:cNvPr>
          <p:cNvGrpSpPr>
            <a:grpSpLocks noChangeAspect="1"/>
          </p:cNvGrpSpPr>
          <p:nvPr/>
        </p:nvGrpSpPr>
        <p:grpSpPr bwMode="auto">
          <a:xfrm>
            <a:off x="2028773" y="2896182"/>
            <a:ext cx="438201" cy="438201"/>
            <a:chOff x="6130" y="3025"/>
            <a:chExt cx="340" cy="340"/>
          </a:xfrm>
          <a:solidFill>
            <a:schemeClr val="accent5"/>
          </a:solidFill>
        </p:grpSpPr>
        <p:sp>
          <p:nvSpPr>
            <p:cNvPr id="11" name="Freeform 533">
              <a:extLst>
                <a:ext uri="{FF2B5EF4-FFF2-40B4-BE49-F238E27FC236}">
                  <a16:creationId xmlns:a16="http://schemas.microsoft.com/office/drawing/2014/main" id="{5C78A910-E3FF-4070-8AB8-056327A9644F}"/>
                </a:ext>
              </a:extLst>
            </p:cNvPr>
            <p:cNvSpPr>
              <a:spLocks noEditPoints="1"/>
            </p:cNvSpPr>
            <p:nvPr/>
          </p:nvSpPr>
          <p:spPr bwMode="auto">
            <a:xfrm>
              <a:off x="6130" y="302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534">
              <a:extLst>
                <a:ext uri="{FF2B5EF4-FFF2-40B4-BE49-F238E27FC236}">
                  <a16:creationId xmlns:a16="http://schemas.microsoft.com/office/drawing/2014/main" id="{A3C45066-CA3E-43E8-989D-0847E3553839}"/>
                </a:ext>
              </a:extLst>
            </p:cNvPr>
            <p:cNvSpPr>
              <a:spLocks noEditPoints="1"/>
            </p:cNvSpPr>
            <p:nvPr/>
          </p:nvSpPr>
          <p:spPr bwMode="auto">
            <a:xfrm>
              <a:off x="6194" y="3110"/>
              <a:ext cx="212" cy="155"/>
            </a:xfrm>
            <a:custGeom>
              <a:avLst/>
              <a:gdLst>
                <a:gd name="T0" fmla="*/ 169 w 320"/>
                <a:gd name="T1" fmla="*/ 85 h 234"/>
                <a:gd name="T2" fmla="*/ 149 w 320"/>
                <a:gd name="T3" fmla="*/ 53 h 234"/>
                <a:gd name="T4" fmla="*/ 170 w 320"/>
                <a:gd name="T5" fmla="*/ 10 h 234"/>
                <a:gd name="T6" fmla="*/ 149 w 320"/>
                <a:gd name="T7" fmla="*/ 10 h 234"/>
                <a:gd name="T8" fmla="*/ 128 w 320"/>
                <a:gd name="T9" fmla="*/ 53 h 234"/>
                <a:gd name="T10" fmla="*/ 144 w 320"/>
                <a:gd name="T11" fmla="*/ 85 h 234"/>
                <a:gd name="T12" fmla="*/ 0 w 320"/>
                <a:gd name="T13" fmla="*/ 96 h 234"/>
                <a:gd name="T14" fmla="*/ 10 w 320"/>
                <a:gd name="T15" fmla="*/ 234 h 234"/>
                <a:gd name="T16" fmla="*/ 320 w 320"/>
                <a:gd name="T17" fmla="*/ 224 h 234"/>
                <a:gd name="T18" fmla="*/ 309 w 320"/>
                <a:gd name="T19" fmla="*/ 85 h 234"/>
                <a:gd name="T20" fmla="*/ 21 w 320"/>
                <a:gd name="T21" fmla="*/ 213 h 234"/>
                <a:gd name="T22" fmla="*/ 298 w 320"/>
                <a:gd name="T23" fmla="*/ 106 h 234"/>
                <a:gd name="T24" fmla="*/ 96 w 320"/>
                <a:gd name="T25" fmla="*/ 181 h 234"/>
                <a:gd name="T26" fmla="*/ 224 w 320"/>
                <a:gd name="T27" fmla="*/ 192 h 234"/>
                <a:gd name="T28" fmla="*/ 96 w 320"/>
                <a:gd name="T29" fmla="*/ 202 h 234"/>
                <a:gd name="T30" fmla="*/ 96 w 320"/>
                <a:gd name="T31" fmla="*/ 181 h 234"/>
                <a:gd name="T32" fmla="*/ 53 w 320"/>
                <a:gd name="T33" fmla="*/ 202 h 234"/>
                <a:gd name="T34" fmla="*/ 53 w 320"/>
                <a:gd name="T35" fmla="*/ 181 h 234"/>
                <a:gd name="T36" fmla="*/ 64 w 320"/>
                <a:gd name="T37" fmla="*/ 160 h 234"/>
                <a:gd name="T38" fmla="*/ 42 w 320"/>
                <a:gd name="T39" fmla="*/ 160 h 234"/>
                <a:gd name="T40" fmla="*/ 64 w 320"/>
                <a:gd name="T41" fmla="*/ 160 h 234"/>
                <a:gd name="T42" fmla="*/ 53 w 320"/>
                <a:gd name="T43" fmla="*/ 138 h 234"/>
                <a:gd name="T44" fmla="*/ 53 w 320"/>
                <a:gd name="T45" fmla="*/ 117 h 234"/>
                <a:gd name="T46" fmla="*/ 85 w 320"/>
                <a:gd name="T47" fmla="*/ 160 h 234"/>
                <a:gd name="T48" fmla="*/ 106 w 320"/>
                <a:gd name="T49" fmla="*/ 160 h 234"/>
                <a:gd name="T50" fmla="*/ 85 w 320"/>
                <a:gd name="T51" fmla="*/ 160 h 234"/>
                <a:gd name="T52" fmla="*/ 96 w 320"/>
                <a:gd name="T53" fmla="*/ 117 h 234"/>
                <a:gd name="T54" fmla="*/ 96 w 320"/>
                <a:gd name="T55" fmla="*/ 138 h 234"/>
                <a:gd name="T56" fmla="*/ 128 w 320"/>
                <a:gd name="T57" fmla="*/ 160 h 234"/>
                <a:gd name="T58" fmla="*/ 149 w 320"/>
                <a:gd name="T59" fmla="*/ 160 h 234"/>
                <a:gd name="T60" fmla="*/ 128 w 320"/>
                <a:gd name="T61" fmla="*/ 160 h 234"/>
                <a:gd name="T62" fmla="*/ 138 w 320"/>
                <a:gd name="T63" fmla="*/ 117 h 234"/>
                <a:gd name="T64" fmla="*/ 138 w 320"/>
                <a:gd name="T65" fmla="*/ 138 h 234"/>
                <a:gd name="T66" fmla="*/ 170 w 320"/>
                <a:gd name="T67" fmla="*/ 160 h 234"/>
                <a:gd name="T68" fmla="*/ 192 w 320"/>
                <a:gd name="T69" fmla="*/ 160 h 234"/>
                <a:gd name="T70" fmla="*/ 170 w 320"/>
                <a:gd name="T71" fmla="*/ 160 h 234"/>
                <a:gd name="T72" fmla="*/ 181 w 320"/>
                <a:gd name="T73" fmla="*/ 117 h 234"/>
                <a:gd name="T74" fmla="*/ 181 w 320"/>
                <a:gd name="T75" fmla="*/ 138 h 234"/>
                <a:gd name="T76" fmla="*/ 213 w 320"/>
                <a:gd name="T77" fmla="*/ 160 h 234"/>
                <a:gd name="T78" fmla="*/ 234 w 320"/>
                <a:gd name="T79" fmla="*/ 160 h 234"/>
                <a:gd name="T80" fmla="*/ 213 w 320"/>
                <a:gd name="T81" fmla="*/ 160 h 234"/>
                <a:gd name="T82" fmla="*/ 224 w 320"/>
                <a:gd name="T83" fmla="*/ 117 h 234"/>
                <a:gd name="T84" fmla="*/ 224 w 320"/>
                <a:gd name="T85" fmla="*/ 138 h 234"/>
                <a:gd name="T86" fmla="*/ 256 w 320"/>
                <a:gd name="T87" fmla="*/ 160 h 234"/>
                <a:gd name="T88" fmla="*/ 277 w 320"/>
                <a:gd name="T89" fmla="*/ 160 h 234"/>
                <a:gd name="T90" fmla="*/ 256 w 320"/>
                <a:gd name="T91" fmla="*/ 160 h 234"/>
                <a:gd name="T92" fmla="*/ 266 w 320"/>
                <a:gd name="T93" fmla="*/ 181 h 234"/>
                <a:gd name="T94" fmla="*/ 266 w 320"/>
                <a:gd name="T95" fmla="*/ 202 h 234"/>
                <a:gd name="T96" fmla="*/ 256 w 320"/>
                <a:gd name="T97" fmla="*/ 128 h 234"/>
                <a:gd name="T98" fmla="*/ 277 w 320"/>
                <a:gd name="T99" fmla="*/ 128 h 234"/>
                <a:gd name="T100" fmla="*/ 256 w 320"/>
                <a:gd name="T101" fmla="*/ 1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4">
                  <a:moveTo>
                    <a:pt x="309" y="85"/>
                  </a:moveTo>
                  <a:cubicBezTo>
                    <a:pt x="169" y="85"/>
                    <a:pt x="169" y="85"/>
                    <a:pt x="169" y="85"/>
                  </a:cubicBezTo>
                  <a:cubicBezTo>
                    <a:pt x="166" y="76"/>
                    <a:pt x="161" y="71"/>
                    <a:pt x="157" y="67"/>
                  </a:cubicBezTo>
                  <a:cubicBezTo>
                    <a:pt x="151" y="62"/>
                    <a:pt x="149" y="59"/>
                    <a:pt x="149" y="53"/>
                  </a:cubicBezTo>
                  <a:cubicBezTo>
                    <a:pt x="149" y="47"/>
                    <a:pt x="151" y="44"/>
                    <a:pt x="157" y="39"/>
                  </a:cubicBezTo>
                  <a:cubicBezTo>
                    <a:pt x="162" y="33"/>
                    <a:pt x="170" y="25"/>
                    <a:pt x="170" y="10"/>
                  </a:cubicBezTo>
                  <a:cubicBezTo>
                    <a:pt x="170" y="4"/>
                    <a:pt x="166" y="0"/>
                    <a:pt x="160" y="0"/>
                  </a:cubicBezTo>
                  <a:cubicBezTo>
                    <a:pt x="154" y="0"/>
                    <a:pt x="149" y="4"/>
                    <a:pt x="149" y="10"/>
                  </a:cubicBezTo>
                  <a:cubicBezTo>
                    <a:pt x="149" y="16"/>
                    <a:pt x="147" y="19"/>
                    <a:pt x="141" y="24"/>
                  </a:cubicBezTo>
                  <a:cubicBezTo>
                    <a:pt x="136" y="30"/>
                    <a:pt x="128" y="38"/>
                    <a:pt x="128" y="53"/>
                  </a:cubicBezTo>
                  <a:cubicBezTo>
                    <a:pt x="128" y="68"/>
                    <a:pt x="136" y="76"/>
                    <a:pt x="141" y="82"/>
                  </a:cubicBezTo>
                  <a:cubicBezTo>
                    <a:pt x="143" y="83"/>
                    <a:pt x="144" y="84"/>
                    <a:pt x="144" y="85"/>
                  </a:cubicBezTo>
                  <a:cubicBezTo>
                    <a:pt x="10" y="85"/>
                    <a:pt x="10" y="85"/>
                    <a:pt x="10" y="85"/>
                  </a:cubicBezTo>
                  <a:cubicBezTo>
                    <a:pt x="4" y="85"/>
                    <a:pt x="0" y="90"/>
                    <a:pt x="0" y="96"/>
                  </a:cubicBezTo>
                  <a:cubicBezTo>
                    <a:pt x="0" y="224"/>
                    <a:pt x="0" y="224"/>
                    <a:pt x="0" y="224"/>
                  </a:cubicBezTo>
                  <a:cubicBezTo>
                    <a:pt x="0" y="230"/>
                    <a:pt x="4" y="234"/>
                    <a:pt x="10" y="234"/>
                  </a:cubicBezTo>
                  <a:cubicBezTo>
                    <a:pt x="309" y="234"/>
                    <a:pt x="309" y="234"/>
                    <a:pt x="309" y="234"/>
                  </a:cubicBezTo>
                  <a:cubicBezTo>
                    <a:pt x="315" y="234"/>
                    <a:pt x="320" y="230"/>
                    <a:pt x="320" y="224"/>
                  </a:cubicBezTo>
                  <a:cubicBezTo>
                    <a:pt x="320" y="96"/>
                    <a:pt x="320" y="96"/>
                    <a:pt x="320" y="96"/>
                  </a:cubicBezTo>
                  <a:cubicBezTo>
                    <a:pt x="320" y="90"/>
                    <a:pt x="315" y="85"/>
                    <a:pt x="309" y="85"/>
                  </a:cubicBezTo>
                  <a:close/>
                  <a:moveTo>
                    <a:pt x="298" y="213"/>
                  </a:moveTo>
                  <a:cubicBezTo>
                    <a:pt x="21" y="213"/>
                    <a:pt x="21" y="213"/>
                    <a:pt x="21" y="213"/>
                  </a:cubicBezTo>
                  <a:cubicBezTo>
                    <a:pt x="21" y="106"/>
                    <a:pt x="21" y="106"/>
                    <a:pt x="21" y="106"/>
                  </a:cubicBezTo>
                  <a:cubicBezTo>
                    <a:pt x="298" y="106"/>
                    <a:pt x="298" y="106"/>
                    <a:pt x="298" y="106"/>
                  </a:cubicBezTo>
                  <a:lnTo>
                    <a:pt x="298" y="213"/>
                  </a:lnTo>
                  <a:close/>
                  <a:moveTo>
                    <a:pt x="96" y="181"/>
                  </a:moveTo>
                  <a:cubicBezTo>
                    <a:pt x="213" y="181"/>
                    <a:pt x="213" y="181"/>
                    <a:pt x="213" y="181"/>
                  </a:cubicBezTo>
                  <a:cubicBezTo>
                    <a:pt x="219" y="181"/>
                    <a:pt x="224" y="186"/>
                    <a:pt x="224" y="192"/>
                  </a:cubicBezTo>
                  <a:cubicBezTo>
                    <a:pt x="224" y="198"/>
                    <a:pt x="219" y="202"/>
                    <a:pt x="213" y="202"/>
                  </a:cubicBezTo>
                  <a:cubicBezTo>
                    <a:pt x="96" y="202"/>
                    <a:pt x="96" y="202"/>
                    <a:pt x="96" y="202"/>
                  </a:cubicBezTo>
                  <a:cubicBezTo>
                    <a:pt x="90" y="202"/>
                    <a:pt x="85" y="198"/>
                    <a:pt x="85" y="192"/>
                  </a:cubicBezTo>
                  <a:cubicBezTo>
                    <a:pt x="85" y="186"/>
                    <a:pt x="90" y="181"/>
                    <a:pt x="96" y="181"/>
                  </a:cubicBezTo>
                  <a:close/>
                  <a:moveTo>
                    <a:pt x="64" y="192"/>
                  </a:moveTo>
                  <a:cubicBezTo>
                    <a:pt x="64" y="198"/>
                    <a:pt x="59" y="202"/>
                    <a:pt x="53" y="202"/>
                  </a:cubicBezTo>
                  <a:cubicBezTo>
                    <a:pt x="47" y="202"/>
                    <a:pt x="42" y="198"/>
                    <a:pt x="42" y="192"/>
                  </a:cubicBezTo>
                  <a:cubicBezTo>
                    <a:pt x="42" y="186"/>
                    <a:pt x="47" y="181"/>
                    <a:pt x="53" y="181"/>
                  </a:cubicBezTo>
                  <a:cubicBezTo>
                    <a:pt x="59" y="181"/>
                    <a:pt x="64" y="186"/>
                    <a:pt x="64" y="192"/>
                  </a:cubicBezTo>
                  <a:close/>
                  <a:moveTo>
                    <a:pt x="64" y="160"/>
                  </a:moveTo>
                  <a:cubicBezTo>
                    <a:pt x="64" y="166"/>
                    <a:pt x="59" y="170"/>
                    <a:pt x="53" y="170"/>
                  </a:cubicBezTo>
                  <a:cubicBezTo>
                    <a:pt x="47" y="170"/>
                    <a:pt x="42" y="166"/>
                    <a:pt x="42" y="160"/>
                  </a:cubicBezTo>
                  <a:cubicBezTo>
                    <a:pt x="42" y="154"/>
                    <a:pt x="47" y="149"/>
                    <a:pt x="53" y="149"/>
                  </a:cubicBezTo>
                  <a:cubicBezTo>
                    <a:pt x="59" y="149"/>
                    <a:pt x="64" y="154"/>
                    <a:pt x="64" y="160"/>
                  </a:cubicBezTo>
                  <a:close/>
                  <a:moveTo>
                    <a:pt x="64" y="128"/>
                  </a:moveTo>
                  <a:cubicBezTo>
                    <a:pt x="64" y="134"/>
                    <a:pt x="59" y="138"/>
                    <a:pt x="53" y="138"/>
                  </a:cubicBezTo>
                  <a:cubicBezTo>
                    <a:pt x="47" y="138"/>
                    <a:pt x="42" y="134"/>
                    <a:pt x="42" y="128"/>
                  </a:cubicBezTo>
                  <a:cubicBezTo>
                    <a:pt x="42" y="122"/>
                    <a:pt x="47" y="117"/>
                    <a:pt x="53" y="117"/>
                  </a:cubicBezTo>
                  <a:cubicBezTo>
                    <a:pt x="59" y="117"/>
                    <a:pt x="64" y="122"/>
                    <a:pt x="64" y="128"/>
                  </a:cubicBezTo>
                  <a:close/>
                  <a:moveTo>
                    <a:pt x="85" y="160"/>
                  </a:moveTo>
                  <a:cubicBezTo>
                    <a:pt x="85" y="154"/>
                    <a:pt x="90" y="149"/>
                    <a:pt x="96" y="149"/>
                  </a:cubicBezTo>
                  <a:cubicBezTo>
                    <a:pt x="102" y="149"/>
                    <a:pt x="106" y="154"/>
                    <a:pt x="106" y="160"/>
                  </a:cubicBezTo>
                  <a:cubicBezTo>
                    <a:pt x="106" y="166"/>
                    <a:pt x="102" y="170"/>
                    <a:pt x="96" y="170"/>
                  </a:cubicBezTo>
                  <a:cubicBezTo>
                    <a:pt x="90" y="170"/>
                    <a:pt x="85" y="166"/>
                    <a:pt x="85" y="160"/>
                  </a:cubicBezTo>
                  <a:close/>
                  <a:moveTo>
                    <a:pt x="85" y="128"/>
                  </a:moveTo>
                  <a:cubicBezTo>
                    <a:pt x="85" y="122"/>
                    <a:pt x="90" y="117"/>
                    <a:pt x="96" y="117"/>
                  </a:cubicBezTo>
                  <a:cubicBezTo>
                    <a:pt x="102" y="117"/>
                    <a:pt x="106" y="122"/>
                    <a:pt x="106" y="128"/>
                  </a:cubicBezTo>
                  <a:cubicBezTo>
                    <a:pt x="106" y="134"/>
                    <a:pt x="102" y="138"/>
                    <a:pt x="96" y="138"/>
                  </a:cubicBezTo>
                  <a:cubicBezTo>
                    <a:pt x="90" y="138"/>
                    <a:pt x="85" y="134"/>
                    <a:pt x="85" y="128"/>
                  </a:cubicBezTo>
                  <a:close/>
                  <a:moveTo>
                    <a:pt x="128" y="160"/>
                  </a:moveTo>
                  <a:cubicBezTo>
                    <a:pt x="128" y="154"/>
                    <a:pt x="132" y="149"/>
                    <a:pt x="138" y="149"/>
                  </a:cubicBezTo>
                  <a:cubicBezTo>
                    <a:pt x="144" y="149"/>
                    <a:pt x="149" y="154"/>
                    <a:pt x="149" y="160"/>
                  </a:cubicBezTo>
                  <a:cubicBezTo>
                    <a:pt x="149" y="166"/>
                    <a:pt x="144" y="170"/>
                    <a:pt x="138" y="170"/>
                  </a:cubicBezTo>
                  <a:cubicBezTo>
                    <a:pt x="132" y="170"/>
                    <a:pt x="128" y="166"/>
                    <a:pt x="128" y="160"/>
                  </a:cubicBezTo>
                  <a:close/>
                  <a:moveTo>
                    <a:pt x="128" y="128"/>
                  </a:moveTo>
                  <a:cubicBezTo>
                    <a:pt x="128" y="122"/>
                    <a:pt x="132" y="117"/>
                    <a:pt x="138" y="117"/>
                  </a:cubicBezTo>
                  <a:cubicBezTo>
                    <a:pt x="144" y="117"/>
                    <a:pt x="149" y="122"/>
                    <a:pt x="149" y="128"/>
                  </a:cubicBezTo>
                  <a:cubicBezTo>
                    <a:pt x="149" y="134"/>
                    <a:pt x="144" y="138"/>
                    <a:pt x="138" y="138"/>
                  </a:cubicBezTo>
                  <a:cubicBezTo>
                    <a:pt x="132" y="138"/>
                    <a:pt x="128" y="134"/>
                    <a:pt x="128" y="128"/>
                  </a:cubicBezTo>
                  <a:close/>
                  <a:moveTo>
                    <a:pt x="170" y="160"/>
                  </a:moveTo>
                  <a:cubicBezTo>
                    <a:pt x="170" y="154"/>
                    <a:pt x="175" y="149"/>
                    <a:pt x="181" y="149"/>
                  </a:cubicBezTo>
                  <a:cubicBezTo>
                    <a:pt x="187" y="149"/>
                    <a:pt x="192" y="154"/>
                    <a:pt x="192" y="160"/>
                  </a:cubicBezTo>
                  <a:cubicBezTo>
                    <a:pt x="192" y="166"/>
                    <a:pt x="187" y="170"/>
                    <a:pt x="181" y="170"/>
                  </a:cubicBezTo>
                  <a:cubicBezTo>
                    <a:pt x="175" y="170"/>
                    <a:pt x="170" y="166"/>
                    <a:pt x="170" y="160"/>
                  </a:cubicBezTo>
                  <a:close/>
                  <a:moveTo>
                    <a:pt x="170" y="128"/>
                  </a:moveTo>
                  <a:cubicBezTo>
                    <a:pt x="170" y="122"/>
                    <a:pt x="175" y="117"/>
                    <a:pt x="181" y="117"/>
                  </a:cubicBezTo>
                  <a:cubicBezTo>
                    <a:pt x="187" y="117"/>
                    <a:pt x="192" y="122"/>
                    <a:pt x="192" y="128"/>
                  </a:cubicBezTo>
                  <a:cubicBezTo>
                    <a:pt x="192" y="134"/>
                    <a:pt x="187" y="138"/>
                    <a:pt x="181" y="138"/>
                  </a:cubicBezTo>
                  <a:cubicBezTo>
                    <a:pt x="175" y="138"/>
                    <a:pt x="170" y="134"/>
                    <a:pt x="170" y="128"/>
                  </a:cubicBezTo>
                  <a:close/>
                  <a:moveTo>
                    <a:pt x="213" y="160"/>
                  </a:moveTo>
                  <a:cubicBezTo>
                    <a:pt x="213" y="154"/>
                    <a:pt x="218" y="149"/>
                    <a:pt x="224" y="149"/>
                  </a:cubicBezTo>
                  <a:cubicBezTo>
                    <a:pt x="230" y="149"/>
                    <a:pt x="234" y="154"/>
                    <a:pt x="234" y="160"/>
                  </a:cubicBezTo>
                  <a:cubicBezTo>
                    <a:pt x="234" y="166"/>
                    <a:pt x="230" y="170"/>
                    <a:pt x="224" y="170"/>
                  </a:cubicBezTo>
                  <a:cubicBezTo>
                    <a:pt x="218" y="170"/>
                    <a:pt x="213" y="166"/>
                    <a:pt x="213" y="160"/>
                  </a:cubicBezTo>
                  <a:close/>
                  <a:moveTo>
                    <a:pt x="213" y="128"/>
                  </a:moveTo>
                  <a:cubicBezTo>
                    <a:pt x="213" y="122"/>
                    <a:pt x="218" y="117"/>
                    <a:pt x="224" y="117"/>
                  </a:cubicBezTo>
                  <a:cubicBezTo>
                    <a:pt x="230" y="117"/>
                    <a:pt x="234" y="122"/>
                    <a:pt x="234" y="128"/>
                  </a:cubicBezTo>
                  <a:cubicBezTo>
                    <a:pt x="234" y="134"/>
                    <a:pt x="230" y="138"/>
                    <a:pt x="224" y="138"/>
                  </a:cubicBezTo>
                  <a:cubicBezTo>
                    <a:pt x="218" y="138"/>
                    <a:pt x="213" y="134"/>
                    <a:pt x="213" y="128"/>
                  </a:cubicBezTo>
                  <a:close/>
                  <a:moveTo>
                    <a:pt x="256" y="160"/>
                  </a:moveTo>
                  <a:cubicBezTo>
                    <a:pt x="256" y="154"/>
                    <a:pt x="260" y="149"/>
                    <a:pt x="266" y="149"/>
                  </a:cubicBezTo>
                  <a:cubicBezTo>
                    <a:pt x="272" y="149"/>
                    <a:pt x="277" y="154"/>
                    <a:pt x="277" y="160"/>
                  </a:cubicBezTo>
                  <a:cubicBezTo>
                    <a:pt x="277" y="166"/>
                    <a:pt x="272" y="170"/>
                    <a:pt x="266" y="170"/>
                  </a:cubicBezTo>
                  <a:cubicBezTo>
                    <a:pt x="260" y="170"/>
                    <a:pt x="256" y="166"/>
                    <a:pt x="256" y="160"/>
                  </a:cubicBezTo>
                  <a:close/>
                  <a:moveTo>
                    <a:pt x="256" y="192"/>
                  </a:moveTo>
                  <a:cubicBezTo>
                    <a:pt x="256" y="186"/>
                    <a:pt x="260" y="181"/>
                    <a:pt x="266" y="181"/>
                  </a:cubicBezTo>
                  <a:cubicBezTo>
                    <a:pt x="272" y="181"/>
                    <a:pt x="277" y="186"/>
                    <a:pt x="277" y="192"/>
                  </a:cubicBezTo>
                  <a:cubicBezTo>
                    <a:pt x="277" y="198"/>
                    <a:pt x="272" y="202"/>
                    <a:pt x="266" y="202"/>
                  </a:cubicBezTo>
                  <a:cubicBezTo>
                    <a:pt x="260" y="202"/>
                    <a:pt x="256" y="198"/>
                    <a:pt x="256" y="192"/>
                  </a:cubicBezTo>
                  <a:close/>
                  <a:moveTo>
                    <a:pt x="256" y="128"/>
                  </a:moveTo>
                  <a:cubicBezTo>
                    <a:pt x="256" y="122"/>
                    <a:pt x="260" y="117"/>
                    <a:pt x="266" y="117"/>
                  </a:cubicBezTo>
                  <a:cubicBezTo>
                    <a:pt x="272" y="117"/>
                    <a:pt x="277" y="122"/>
                    <a:pt x="277" y="128"/>
                  </a:cubicBezTo>
                  <a:cubicBezTo>
                    <a:pt x="277" y="134"/>
                    <a:pt x="272" y="138"/>
                    <a:pt x="266" y="138"/>
                  </a:cubicBezTo>
                  <a:cubicBezTo>
                    <a:pt x="260" y="138"/>
                    <a:pt x="256" y="134"/>
                    <a:pt x="256"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2681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AEF3C-2FD6-ACB4-C5FA-B37C3BD1EDF7}"/>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9/23/2024</a:t>
            </a:fld>
            <a:endPar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EA144C1D-22E5-6FC4-7255-2CA9D6E8E30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
        <p:nvSpPr>
          <p:cNvPr id="9" name="TextBox 8">
            <a:extLst>
              <a:ext uri="{FF2B5EF4-FFF2-40B4-BE49-F238E27FC236}">
                <a16:creationId xmlns:a16="http://schemas.microsoft.com/office/drawing/2014/main" id="{B4582B80-583B-B0CC-2C57-D6C653CF1BE5}"/>
              </a:ext>
            </a:extLst>
          </p:cNvPr>
          <p:cNvSpPr txBox="1"/>
          <p:nvPr/>
        </p:nvSpPr>
        <p:spPr>
          <a:xfrm>
            <a:off x="1893452" y="1843046"/>
            <a:ext cx="4423458"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Helvetica Neue"/>
                <a:ea typeface="+mn-ea"/>
                <a:cs typeface="+mn-cs"/>
              </a:rPr>
              <a:t>In April 2023, Board of Trustees approved initial investment for innovative eRA system that will serve all Purdue campuses and affiliated organizations.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3333"/>
              </a:solidFill>
              <a:latin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Helvetica Neue"/>
                <a:ea typeface="+mn-ea"/>
                <a:cs typeface="+mn-cs"/>
              </a:rPr>
              <a:t>PERA – Purdue Excellence in Research Administration system is a</a:t>
            </a:r>
            <a:r>
              <a:rPr lang="en-US" dirty="0">
                <a:solidFill>
                  <a:srgbClr val="333333"/>
                </a:solidFill>
                <a:latin typeface="Helvetica Neue"/>
              </a:rPr>
              <a:t> new electronic research administration system which will roll out this fall, </a:t>
            </a:r>
            <a:r>
              <a:rPr lang="en-US" b="1" dirty="0">
                <a:solidFill>
                  <a:srgbClr val="333333"/>
                </a:solidFill>
                <a:latin typeface="Helvetica Neue"/>
              </a:rPr>
              <a:t>impacting all faculty researchers and instructors</a:t>
            </a:r>
            <a:r>
              <a:rPr lang="en-US" dirty="0">
                <a:solidFill>
                  <a:srgbClr val="333333"/>
                </a:solidFill>
                <a:latin typeface="Helvetica Neue"/>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3333"/>
              </a:solidFill>
              <a:latin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Helvetica Neue"/>
              </a:rPr>
              <a:t>The initial modules – Grants, Agreements, and IACUC </a:t>
            </a:r>
            <a:r>
              <a:rPr kumimoji="0" lang="en-US" sz="1800" i="0" u="none" strike="noStrike" kern="1200" cap="none" spc="0" normalizeH="0" baseline="0" noProof="0" dirty="0">
                <a:ln>
                  <a:noFill/>
                </a:ln>
                <a:solidFill>
                  <a:srgbClr val="333333"/>
                </a:solidFill>
                <a:effectLst/>
                <a:uLnTx/>
                <a:uFillTx/>
                <a:latin typeface="Helvetica Neue"/>
                <a:ea typeface="+mn-ea"/>
                <a:cs typeface="+mn-cs"/>
              </a:rPr>
              <a:t>will go-live on </a:t>
            </a:r>
            <a:r>
              <a:rPr kumimoji="0" lang="en-US" sz="1800" b="1" i="0" u="none" strike="noStrike" kern="1200" cap="none" spc="0" normalizeH="0" baseline="0" noProof="0" dirty="0">
                <a:ln>
                  <a:noFill/>
                </a:ln>
                <a:solidFill>
                  <a:srgbClr val="333333"/>
                </a:solidFill>
                <a:effectLst/>
                <a:uLnTx/>
                <a:uFillTx/>
                <a:latin typeface="Helvetica Neue"/>
                <a:ea typeface="+mn-ea"/>
                <a:cs typeface="+mn-cs"/>
              </a:rPr>
              <a:t>Monday, October 7. </a:t>
            </a:r>
            <a:r>
              <a:rPr kumimoji="0" lang="en-US" sz="1800" b="0" i="0" u="none" strike="noStrike" kern="1200" cap="none" spc="0" normalizeH="0" baseline="0" noProof="0" dirty="0">
                <a:ln>
                  <a:noFill/>
                </a:ln>
                <a:solidFill>
                  <a:srgbClr val="333333"/>
                </a:solidFill>
                <a:effectLst/>
                <a:uLnTx/>
                <a:uFillTx/>
                <a:latin typeface="Helvetica Neue"/>
                <a:ea typeface="+mn-ea"/>
                <a:cs typeface="+mn-cs"/>
              </a:rPr>
              <a:t>Additional modules will roll out in 2025.</a:t>
            </a:r>
            <a:endParaRPr kumimoji="0" lang="en-US" sz="1800" b="1"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333333"/>
              </a:solidFill>
              <a:latin typeface="Helvetica Neue"/>
            </a:endParaRPr>
          </a:p>
        </p:txBody>
      </p:sp>
      <p:pic>
        <p:nvPicPr>
          <p:cNvPr id="4" name="Picture 3">
            <a:extLst>
              <a:ext uri="{FF2B5EF4-FFF2-40B4-BE49-F238E27FC236}">
                <a16:creationId xmlns:a16="http://schemas.microsoft.com/office/drawing/2014/main" id="{5337CBD6-1E66-DCE8-2DEE-ABEA28645874}"/>
              </a:ext>
            </a:extLst>
          </p:cNvPr>
          <p:cNvPicPr>
            <a:picLocks noChangeAspect="1"/>
          </p:cNvPicPr>
          <p:nvPr/>
        </p:nvPicPr>
        <p:blipFill>
          <a:blip r:embed="rId2"/>
          <a:stretch>
            <a:fillRect/>
          </a:stretch>
        </p:blipFill>
        <p:spPr>
          <a:xfrm>
            <a:off x="6596678" y="1508709"/>
            <a:ext cx="4905163" cy="4092445"/>
          </a:xfrm>
          <a:prstGeom prst="rect">
            <a:avLst/>
          </a:prstGeom>
        </p:spPr>
      </p:pic>
      <p:sp>
        <p:nvSpPr>
          <p:cNvPr id="7" name="Title 6">
            <a:extLst>
              <a:ext uri="{FF2B5EF4-FFF2-40B4-BE49-F238E27FC236}">
                <a16:creationId xmlns:a16="http://schemas.microsoft.com/office/drawing/2014/main" id="{15DD800C-AB42-464E-B1E3-0D5712A1F8CC}"/>
              </a:ext>
            </a:extLst>
          </p:cNvPr>
          <p:cNvSpPr>
            <a:spLocks noGrp="1"/>
          </p:cNvSpPr>
          <p:nvPr>
            <p:ph type="ctrTitle"/>
          </p:nvPr>
        </p:nvSpPr>
        <p:spPr/>
        <p:txBody>
          <a:bodyPr/>
          <a:lstStyle/>
          <a:p>
            <a:r>
              <a:rPr lang="en-US" dirty="0"/>
              <a:t>PERA: Purdue Excellence in Research Administration</a:t>
            </a:r>
          </a:p>
        </p:txBody>
      </p:sp>
      <p:sp>
        <p:nvSpPr>
          <p:cNvPr id="2" name="Subtitle 2">
            <a:extLst>
              <a:ext uri="{FF2B5EF4-FFF2-40B4-BE49-F238E27FC236}">
                <a16:creationId xmlns:a16="http://schemas.microsoft.com/office/drawing/2014/main" id="{15AA487D-5FBA-EFE9-B746-F3021251E321}"/>
              </a:ext>
            </a:extLst>
          </p:cNvPr>
          <p:cNvSpPr>
            <a:spLocks noGrp="1"/>
          </p:cNvSpPr>
          <p:nvPr>
            <p:ph type="subTitle" idx="1"/>
          </p:nvPr>
        </p:nvSpPr>
        <p:spPr>
          <a:xfrm>
            <a:off x="1893452" y="1251991"/>
            <a:ext cx="7988982" cy="341599"/>
          </a:xfrm>
        </p:spPr>
        <p:txBody>
          <a:bodyPr/>
          <a:lstStyle/>
          <a:p>
            <a:r>
              <a:rPr lang="en-US" dirty="0"/>
              <a:t>What Is PERA and Why Now?</a:t>
            </a:r>
          </a:p>
        </p:txBody>
      </p:sp>
    </p:spTree>
    <p:extLst>
      <p:ext uri="{BB962C8B-B14F-4D97-AF65-F5344CB8AC3E}">
        <p14:creationId xmlns:p14="http://schemas.microsoft.com/office/powerpoint/2010/main" val="58969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56CD7-9252-4A9E-91DD-30126796A580}"/>
              </a:ext>
            </a:extLst>
          </p:cNvPr>
          <p:cNvSpPr>
            <a:spLocks noGrp="1"/>
          </p:cNvSpPr>
          <p:nvPr>
            <p:ph type="subTitle" idx="1"/>
          </p:nvPr>
        </p:nvSpPr>
        <p:spPr/>
        <p:txBody>
          <a:bodyPr/>
          <a:lstStyle/>
          <a:p>
            <a:r>
              <a:rPr lang="en-US" dirty="0"/>
              <a:t>Migrating from </a:t>
            </a:r>
            <a:r>
              <a:rPr lang="en-US" dirty="0" err="1"/>
              <a:t>Coeus</a:t>
            </a:r>
            <a:r>
              <a:rPr lang="en-US" dirty="0"/>
              <a:t> IACUC to PERA IACUC</a:t>
            </a:r>
          </a:p>
        </p:txBody>
      </p:sp>
      <p:sp>
        <p:nvSpPr>
          <p:cNvPr id="4" name="Text Placeholder 3">
            <a:extLst>
              <a:ext uri="{FF2B5EF4-FFF2-40B4-BE49-F238E27FC236}">
                <a16:creationId xmlns:a16="http://schemas.microsoft.com/office/drawing/2014/main" id="{1C4F3D65-208A-4850-9BA7-822810458BD6}"/>
              </a:ext>
            </a:extLst>
          </p:cNvPr>
          <p:cNvSpPr>
            <a:spLocks noGrp="1"/>
          </p:cNvSpPr>
          <p:nvPr>
            <p:ph type="body" sz="quarter" idx="14"/>
          </p:nvPr>
        </p:nvSpPr>
        <p:spPr>
          <a:xfrm>
            <a:off x="2413000" y="1763364"/>
            <a:ext cx="7683500" cy="4335778"/>
          </a:xfrm>
          <a:ln>
            <a:solidFill>
              <a:srgbClr val="C8C8C8"/>
            </a:solidFill>
          </a:ln>
        </p:spPr>
        <p:txBody>
          <a:bodyPr>
            <a:normAutofit fontScale="92500" lnSpcReduction="10000"/>
          </a:bodyPr>
          <a:lstStyle/>
          <a:p>
            <a:pPr algn="l"/>
            <a:r>
              <a:rPr lang="en-US" dirty="0"/>
              <a:t>What </a:t>
            </a:r>
            <a:r>
              <a:rPr lang="en-US" dirty="0">
                <a:solidFill>
                  <a:srgbClr val="FF0000"/>
                </a:solidFill>
              </a:rPr>
              <a:t>will</a:t>
            </a:r>
            <a:r>
              <a:rPr lang="en-US" dirty="0"/>
              <a:t> be pre-populated for PI’s in PERA:</a:t>
            </a:r>
          </a:p>
          <a:p>
            <a:pPr marL="461963" indent="-179388" algn="l">
              <a:lnSpc>
                <a:spcPct val="100000"/>
              </a:lnSpc>
              <a:buFont typeface="Arial" panose="020B0604020202020204" pitchFamily="34" charset="0"/>
              <a:buChar char="•"/>
            </a:pPr>
            <a:r>
              <a:rPr lang="en-US" dirty="0"/>
              <a:t>Title of the protocol</a:t>
            </a:r>
          </a:p>
          <a:p>
            <a:pPr marL="461963" indent="-179388" algn="l">
              <a:lnSpc>
                <a:spcPct val="100000"/>
              </a:lnSpc>
              <a:buFont typeface="Arial" panose="020B0604020202020204" pitchFamily="34" charset="0"/>
              <a:buChar char="•"/>
            </a:pPr>
            <a:r>
              <a:rPr lang="en-US" dirty="0"/>
              <a:t>PI Name &amp; Study Personnel</a:t>
            </a:r>
          </a:p>
          <a:p>
            <a:pPr marL="461963" indent="-179388" algn="l">
              <a:lnSpc>
                <a:spcPct val="100000"/>
              </a:lnSpc>
              <a:buFont typeface="Arial" panose="020B0604020202020204" pitchFamily="34" charset="0"/>
              <a:buChar char="•"/>
            </a:pPr>
            <a:r>
              <a:rPr lang="en-US" dirty="0"/>
              <a:t>Alternatives Search Information</a:t>
            </a:r>
          </a:p>
          <a:p>
            <a:pPr marL="461963" indent="-179388" algn="l">
              <a:lnSpc>
                <a:spcPct val="100000"/>
              </a:lnSpc>
              <a:buFont typeface="Arial" panose="020B0604020202020204" pitchFamily="34" charset="0"/>
              <a:buChar char="•"/>
            </a:pPr>
            <a:r>
              <a:rPr lang="en-US" dirty="0"/>
              <a:t>Training information for personnel</a:t>
            </a:r>
          </a:p>
          <a:p>
            <a:pPr marL="461963" indent="-179388" algn="l">
              <a:lnSpc>
                <a:spcPct val="100000"/>
              </a:lnSpc>
              <a:buFont typeface="Arial" panose="020B0604020202020204" pitchFamily="34" charset="0"/>
              <a:buChar char="•"/>
            </a:pPr>
            <a:r>
              <a:rPr lang="en-US" dirty="0"/>
              <a:t>A few other miscellaneous items (e.g., approval dates, expiration dates, etc.)</a:t>
            </a:r>
          </a:p>
          <a:p>
            <a:pPr marL="461963" indent="-179388" algn="l">
              <a:lnSpc>
                <a:spcPct val="100000"/>
              </a:lnSpc>
              <a:buFont typeface="Arial" panose="020B0604020202020204" pitchFamily="34" charset="0"/>
              <a:buChar char="•"/>
            </a:pPr>
            <a:r>
              <a:rPr lang="en-US" dirty="0"/>
              <a:t>Attachments from </a:t>
            </a:r>
            <a:r>
              <a:rPr lang="en-US" dirty="0" err="1"/>
              <a:t>Coeus</a:t>
            </a:r>
            <a:r>
              <a:rPr lang="en-US" dirty="0"/>
              <a:t> will be brought over and saved in the Supporting Documents tab.</a:t>
            </a:r>
          </a:p>
          <a:p>
            <a:pPr marL="282575" indent="0" algn="l">
              <a:lnSpc>
                <a:spcPct val="100000"/>
              </a:lnSpc>
              <a:buNone/>
            </a:pPr>
            <a:endParaRPr lang="en-US" dirty="0"/>
          </a:p>
          <a:p>
            <a:pPr algn="l">
              <a:lnSpc>
                <a:spcPct val="100000"/>
              </a:lnSpc>
            </a:pPr>
            <a:r>
              <a:rPr lang="en-US" dirty="0"/>
              <a:t>What </a:t>
            </a:r>
            <a:r>
              <a:rPr lang="en-US" dirty="0">
                <a:solidFill>
                  <a:srgbClr val="FF0000"/>
                </a:solidFill>
              </a:rPr>
              <a:t>will NOT</a:t>
            </a:r>
            <a:r>
              <a:rPr lang="en-US" dirty="0"/>
              <a:t> be pre-populated for PI’s in PERA:</a:t>
            </a:r>
          </a:p>
          <a:p>
            <a:pPr marL="461963" indent="-179388" algn="l">
              <a:lnSpc>
                <a:spcPct val="100000"/>
              </a:lnSpc>
              <a:buFont typeface="Arial" panose="020B0604020202020204" pitchFamily="34" charset="0"/>
              <a:buChar char="•"/>
            </a:pPr>
            <a:r>
              <a:rPr lang="en-US" dirty="0"/>
              <a:t>Any protocol information in the Word document</a:t>
            </a:r>
          </a:p>
          <a:p>
            <a:pPr marL="687388" indent="-225425" algn="l">
              <a:lnSpc>
                <a:spcPct val="100000"/>
              </a:lnSpc>
              <a:buFont typeface="Wingdings" panose="05000000000000000000" pitchFamily="2" charset="2"/>
              <a:buChar char="Ø"/>
            </a:pPr>
            <a:r>
              <a:rPr lang="en-US" sz="1800" dirty="0"/>
              <a:t>Important to note that any tables, graphs, flowcharts, etc., will not copy and paste into the PERA protocol.  These will have to be saved as a separate attachment and uploaded to the Supporting Documents.</a:t>
            </a:r>
          </a:p>
          <a:p>
            <a:pPr marL="687388" indent="-225425" algn="l">
              <a:lnSpc>
                <a:spcPct val="100000"/>
              </a:lnSpc>
              <a:buFont typeface="Wingdings" panose="05000000000000000000" pitchFamily="2" charset="2"/>
              <a:buChar char="Ø"/>
            </a:pPr>
            <a:r>
              <a:rPr lang="en-US" dirty="0"/>
              <a:t>You will not be required to move your protocol information from the Word document immediately; however, the first time you do a follow-on submission, it will need to be copied and pasted over to the smart forms.</a:t>
            </a:r>
            <a:endParaRPr lang="en-US" sz="1800" dirty="0"/>
          </a:p>
          <a:p>
            <a:pPr marL="687388" indent="-225425" algn="l">
              <a:lnSpc>
                <a:spcPct val="100000"/>
              </a:lnSpc>
              <a:buFont typeface="Wingdings" panose="05000000000000000000" pitchFamily="2" charset="2"/>
              <a:buChar char="Ø"/>
            </a:pPr>
            <a:endParaRPr lang="en-US" sz="1800" dirty="0"/>
          </a:p>
          <a:p>
            <a:pPr marL="282575" indent="0" algn="l">
              <a:lnSpc>
                <a:spcPct val="100000"/>
              </a:lnSpc>
              <a:buNone/>
            </a:pPr>
            <a:endParaRPr lang="en-US" dirty="0"/>
          </a:p>
          <a:p>
            <a:pPr marL="461963" indent="-179388" algn="l">
              <a:lnSpc>
                <a:spcPct val="100000"/>
              </a:lnSpc>
              <a:buFont typeface="Arial" panose="020B0604020202020204" pitchFamily="34" charset="0"/>
              <a:buChar char="•"/>
            </a:pPr>
            <a:endParaRPr lang="en-US" dirty="0"/>
          </a:p>
          <a:p>
            <a:pPr>
              <a:spcAft>
                <a:spcPts val="600"/>
              </a:spcAft>
            </a:pPr>
            <a:endParaRPr lang="en-US" dirty="0"/>
          </a:p>
          <a:p>
            <a:pPr marL="0" indent="0">
              <a:spcAft>
                <a:spcPts val="600"/>
              </a:spcAft>
              <a:buNone/>
            </a:pPr>
            <a:endParaRPr lang="en-US" dirty="0"/>
          </a:p>
          <a:p>
            <a:endParaRPr lang="en-US" dirty="0"/>
          </a:p>
        </p:txBody>
      </p:sp>
      <p:sp>
        <p:nvSpPr>
          <p:cNvPr id="5" name="Date Placeholder 4">
            <a:extLst>
              <a:ext uri="{FF2B5EF4-FFF2-40B4-BE49-F238E27FC236}">
                <a16:creationId xmlns:a16="http://schemas.microsoft.com/office/drawing/2014/main" id="{F9EEFF75-38D2-4966-8686-2BE9EFEF62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A9A36-4EB0-BF46-AE48-7CDA251B954B}"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9/23/2024</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EB704481-0A16-4D52-B30E-17990EDCC02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
        <p:nvSpPr>
          <p:cNvPr id="9" name="Title 8">
            <a:extLst>
              <a:ext uri="{FF2B5EF4-FFF2-40B4-BE49-F238E27FC236}">
                <a16:creationId xmlns:a16="http://schemas.microsoft.com/office/drawing/2014/main" id="{787D0C13-B004-48D6-BE77-0450A776F3D2}"/>
              </a:ext>
            </a:extLst>
          </p:cNvPr>
          <p:cNvSpPr>
            <a:spLocks noGrp="1"/>
          </p:cNvSpPr>
          <p:nvPr>
            <p:ph type="ctrTitle"/>
          </p:nvPr>
        </p:nvSpPr>
        <p:spPr/>
        <p:txBody>
          <a:bodyPr/>
          <a:lstStyle/>
          <a:p>
            <a:r>
              <a:rPr lang="en-US" dirty="0"/>
              <a:t>PERA: Purdue Excellence in Research Administration</a:t>
            </a:r>
          </a:p>
        </p:txBody>
      </p:sp>
    </p:spTree>
    <p:extLst>
      <p:ext uri="{BB962C8B-B14F-4D97-AF65-F5344CB8AC3E}">
        <p14:creationId xmlns:p14="http://schemas.microsoft.com/office/powerpoint/2010/main" val="319899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9DC0-A6E1-47F8-917D-0189B4AA26CB}"/>
              </a:ext>
            </a:extLst>
          </p:cNvPr>
          <p:cNvSpPr>
            <a:spLocks noGrp="1"/>
          </p:cNvSpPr>
          <p:nvPr>
            <p:ph type="ctrTitle"/>
          </p:nvPr>
        </p:nvSpPr>
        <p:spPr/>
        <p:txBody>
          <a:bodyPr/>
          <a:lstStyle/>
          <a:p>
            <a:r>
              <a:rPr lang="en-US" dirty="0" err="1"/>
              <a:t>Coeus</a:t>
            </a:r>
            <a:r>
              <a:rPr lang="en-US" dirty="0"/>
              <a:t> Protocols Migrated to the PERA System</a:t>
            </a:r>
          </a:p>
        </p:txBody>
      </p:sp>
      <p:sp>
        <p:nvSpPr>
          <p:cNvPr id="3" name="Subtitle 2">
            <a:extLst>
              <a:ext uri="{FF2B5EF4-FFF2-40B4-BE49-F238E27FC236}">
                <a16:creationId xmlns:a16="http://schemas.microsoft.com/office/drawing/2014/main" id="{C79B7FC4-A06F-4456-815E-FA08E623E8C8}"/>
              </a:ext>
            </a:extLst>
          </p:cNvPr>
          <p:cNvSpPr>
            <a:spLocks noGrp="1"/>
          </p:cNvSpPr>
          <p:nvPr>
            <p:ph type="subTitle" idx="1"/>
          </p:nvPr>
        </p:nvSpPr>
        <p:spPr/>
        <p:txBody>
          <a:bodyPr/>
          <a:lstStyle/>
          <a:p>
            <a:r>
              <a:rPr lang="en-US" dirty="0"/>
              <a:t>Important items to remember:</a:t>
            </a:r>
          </a:p>
        </p:txBody>
      </p:sp>
      <p:sp>
        <p:nvSpPr>
          <p:cNvPr id="4" name="Text Placeholder 3">
            <a:extLst>
              <a:ext uri="{FF2B5EF4-FFF2-40B4-BE49-F238E27FC236}">
                <a16:creationId xmlns:a16="http://schemas.microsoft.com/office/drawing/2014/main" id="{C27AE297-8D6B-480E-9484-9690A0084B4F}"/>
              </a:ext>
            </a:extLst>
          </p:cNvPr>
          <p:cNvSpPr>
            <a:spLocks noGrp="1"/>
          </p:cNvSpPr>
          <p:nvPr>
            <p:ph type="body" sz="quarter" idx="14"/>
          </p:nvPr>
        </p:nvSpPr>
        <p:spPr/>
        <p:txBody>
          <a:bodyPr>
            <a:normAutofit/>
          </a:bodyPr>
          <a:lstStyle/>
          <a:p>
            <a:r>
              <a:rPr lang="en-US" sz="2000" dirty="0" err="1"/>
              <a:t>Coeus</a:t>
            </a:r>
            <a:r>
              <a:rPr lang="en-US" sz="2000" dirty="0"/>
              <a:t> IACUC Protocols will be migrated into the PERA system the week of September 30-October 4.</a:t>
            </a:r>
          </a:p>
          <a:p>
            <a:r>
              <a:rPr lang="en-US" sz="2000" dirty="0"/>
              <a:t>You do NOT have to immediately go into PERA to convert your protocols to the Smart Forms when PERA goes live on October 7.</a:t>
            </a:r>
          </a:p>
          <a:p>
            <a:r>
              <a:rPr lang="en-US" sz="2000" dirty="0"/>
              <a:t>You will need to do conversions when you submit your first follow-on submission (i.e., amendment, annual continuation, triennial renewal).</a:t>
            </a:r>
          </a:p>
        </p:txBody>
      </p:sp>
      <p:sp>
        <p:nvSpPr>
          <p:cNvPr id="5" name="Date Placeholder 4">
            <a:extLst>
              <a:ext uri="{FF2B5EF4-FFF2-40B4-BE49-F238E27FC236}">
                <a16:creationId xmlns:a16="http://schemas.microsoft.com/office/drawing/2014/main" id="{E7BB5FA3-7248-4077-A926-1908128A3C63}"/>
              </a:ext>
            </a:extLst>
          </p:cNvPr>
          <p:cNvSpPr>
            <a:spLocks noGrp="1"/>
          </p:cNvSpPr>
          <p:nvPr>
            <p:ph type="dt" sz="half" idx="10"/>
          </p:nvPr>
        </p:nvSpPr>
        <p:spPr/>
        <p:txBody>
          <a:bodyPr/>
          <a:lstStyle/>
          <a:p>
            <a:fld id="{D47A9A36-4EB0-BF46-AE48-7CDA251B954B}" type="datetime1">
              <a:rPr lang="en-US" smtClean="0"/>
              <a:t>9/23/2024</a:t>
            </a:fld>
            <a:endParaRPr lang="en-US" dirty="0"/>
          </a:p>
        </p:txBody>
      </p:sp>
      <p:sp>
        <p:nvSpPr>
          <p:cNvPr id="6" name="Slide Number Placeholder 5">
            <a:extLst>
              <a:ext uri="{FF2B5EF4-FFF2-40B4-BE49-F238E27FC236}">
                <a16:creationId xmlns:a16="http://schemas.microsoft.com/office/drawing/2014/main" id="{593D04CD-9D25-4319-8FCF-4AE355CE9640}"/>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300395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6B7847E-6F72-473A-89A0-4EA0D6B359D6}"/>
              </a:ext>
            </a:extLst>
          </p:cNvPr>
          <p:cNvSpPr>
            <a:spLocks noGrp="1"/>
          </p:cNvSpPr>
          <p:nvPr>
            <p:ph type="dt" sz="half" idx="10"/>
          </p:nvPr>
        </p:nvSpPr>
        <p:spPr/>
        <p:txBody>
          <a:bodyPr/>
          <a:lstStyle/>
          <a:p>
            <a:fld id="{D47A9A36-4EB0-BF46-AE48-7CDA251B954B}" type="datetime1">
              <a:rPr lang="en-US" smtClean="0"/>
              <a:t>9/23/2024</a:t>
            </a:fld>
            <a:endParaRPr lang="en-US" dirty="0"/>
          </a:p>
        </p:txBody>
      </p:sp>
      <p:sp>
        <p:nvSpPr>
          <p:cNvPr id="6" name="Slide Number Placeholder 5">
            <a:extLst>
              <a:ext uri="{FF2B5EF4-FFF2-40B4-BE49-F238E27FC236}">
                <a16:creationId xmlns:a16="http://schemas.microsoft.com/office/drawing/2014/main" id="{72E9E757-4F28-4E83-8B4F-37451D2E9E8F}"/>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7" name="Title 6">
            <a:extLst>
              <a:ext uri="{FF2B5EF4-FFF2-40B4-BE49-F238E27FC236}">
                <a16:creationId xmlns:a16="http://schemas.microsoft.com/office/drawing/2014/main" id="{1D4E9D16-B0A3-4567-8856-AB6908CB24BE}"/>
              </a:ext>
            </a:extLst>
          </p:cNvPr>
          <p:cNvSpPr>
            <a:spLocks noGrp="1"/>
          </p:cNvSpPr>
          <p:nvPr>
            <p:ph type="ctrTitle"/>
          </p:nvPr>
        </p:nvSpPr>
        <p:spPr>
          <a:xfrm>
            <a:off x="2107520" y="437030"/>
            <a:ext cx="7988980" cy="512448"/>
          </a:xfrm>
        </p:spPr>
        <p:txBody>
          <a:bodyPr/>
          <a:lstStyle/>
          <a:p>
            <a:r>
              <a:rPr lang="en-US" dirty="0"/>
              <a:t>PERA: Purdue Excellence in Research Administration</a:t>
            </a:r>
          </a:p>
        </p:txBody>
      </p:sp>
      <p:sp>
        <p:nvSpPr>
          <p:cNvPr id="8" name="Subtitle 7">
            <a:extLst>
              <a:ext uri="{FF2B5EF4-FFF2-40B4-BE49-F238E27FC236}">
                <a16:creationId xmlns:a16="http://schemas.microsoft.com/office/drawing/2014/main" id="{4CF438C3-FE39-4F18-8868-83B3CCE35FAE}"/>
              </a:ext>
            </a:extLst>
          </p:cNvPr>
          <p:cNvSpPr>
            <a:spLocks noGrp="1"/>
          </p:cNvSpPr>
          <p:nvPr>
            <p:ph type="subTitle" idx="1"/>
          </p:nvPr>
        </p:nvSpPr>
        <p:spPr>
          <a:xfrm>
            <a:off x="2107518" y="1345167"/>
            <a:ext cx="7988982" cy="553998"/>
          </a:xfrm>
        </p:spPr>
        <p:txBody>
          <a:bodyPr/>
          <a:lstStyle/>
          <a:p>
            <a:r>
              <a:rPr lang="en-US" sz="1800" dirty="0"/>
              <a:t>PERA Building Blocks - (Foundations of a Protocol)</a:t>
            </a:r>
            <a:br>
              <a:rPr lang="en-US" sz="1800" dirty="0"/>
            </a:br>
            <a:endParaRPr lang="en-US" sz="1800" dirty="0"/>
          </a:p>
        </p:txBody>
      </p:sp>
      <p:sp>
        <p:nvSpPr>
          <p:cNvPr id="13" name="Rectangle 12">
            <a:extLst>
              <a:ext uri="{FF2B5EF4-FFF2-40B4-BE49-F238E27FC236}">
                <a16:creationId xmlns:a16="http://schemas.microsoft.com/office/drawing/2014/main" id="{D06CE1DF-162E-438F-BA00-0104EB286E36}"/>
              </a:ext>
            </a:extLst>
          </p:cNvPr>
          <p:cNvSpPr/>
          <p:nvPr/>
        </p:nvSpPr>
        <p:spPr>
          <a:xfrm>
            <a:off x="1758892" y="1899165"/>
            <a:ext cx="3972605" cy="3713071"/>
          </a:xfrm>
          <a:prstGeom prst="rect">
            <a:avLst/>
          </a:prstGeom>
          <a:solidFill>
            <a:schemeClr val="bg2">
              <a:lumMod val="20000"/>
              <a:lumOff val="80000"/>
            </a:schemeClr>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400" dirty="0"/>
              <a:t>Create a Research (Animal Use) Team</a:t>
            </a:r>
          </a:p>
          <a:p>
            <a:pPr marL="285750" indent="-285750">
              <a:buFont typeface="Arial" panose="020B0604020202020204" pitchFamily="34" charset="0"/>
              <a:buChar char="•"/>
            </a:pPr>
            <a:r>
              <a:rPr lang="en-US" sz="2400" dirty="0"/>
              <a:t>Create Team Substances</a:t>
            </a:r>
          </a:p>
          <a:p>
            <a:pPr marL="285750" indent="-285750">
              <a:buFont typeface="Arial" panose="020B0604020202020204" pitchFamily="34" charset="0"/>
              <a:buChar char="•"/>
            </a:pPr>
            <a:r>
              <a:rPr lang="en-US" sz="2400" dirty="0"/>
              <a:t>Create Team Procedures</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US" dirty="0"/>
          </a:p>
        </p:txBody>
      </p:sp>
      <p:pic>
        <p:nvPicPr>
          <p:cNvPr id="14" name="Picture 2" descr="A diagram of procedure process&#10;&#10;Description automatically generated">
            <a:extLst>
              <a:ext uri="{FF2B5EF4-FFF2-40B4-BE49-F238E27FC236}">
                <a16:creationId xmlns:a16="http://schemas.microsoft.com/office/drawing/2014/main" id="{18B14843-102D-4641-9D28-F0150F18C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497" y="1650092"/>
            <a:ext cx="5967167" cy="396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6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1778-B19E-4A96-A1A1-7D30239237BD}"/>
              </a:ext>
            </a:extLst>
          </p:cNvPr>
          <p:cNvSpPr>
            <a:spLocks noGrp="1"/>
          </p:cNvSpPr>
          <p:nvPr>
            <p:ph type="ctrTitle"/>
          </p:nvPr>
        </p:nvSpPr>
        <p:spPr/>
        <p:txBody>
          <a:bodyPr/>
          <a:lstStyle/>
          <a:p>
            <a:r>
              <a:rPr lang="en-US" dirty="0"/>
              <a:t>EXAMPLES of Building Blocks</a:t>
            </a:r>
          </a:p>
        </p:txBody>
      </p:sp>
      <p:sp>
        <p:nvSpPr>
          <p:cNvPr id="3" name="Subtitle 2">
            <a:extLst>
              <a:ext uri="{FF2B5EF4-FFF2-40B4-BE49-F238E27FC236}">
                <a16:creationId xmlns:a16="http://schemas.microsoft.com/office/drawing/2014/main" id="{946A510B-980C-498F-B1EA-522F4CDD7F96}"/>
              </a:ext>
            </a:extLst>
          </p:cNvPr>
          <p:cNvSpPr>
            <a:spLocks noGrp="1"/>
          </p:cNvSpPr>
          <p:nvPr>
            <p:ph type="subTitle" idx="1"/>
          </p:nvPr>
        </p:nvSpPr>
        <p:spPr>
          <a:xfrm>
            <a:off x="2107518" y="1345167"/>
            <a:ext cx="7988982" cy="1272143"/>
          </a:xfrm>
        </p:spPr>
        <p:txBody>
          <a:bodyPr/>
          <a:lstStyle/>
          <a:p>
            <a:r>
              <a:rPr lang="en-US" dirty="0"/>
              <a:t>Research (Animal Use) Team</a:t>
            </a:r>
          </a:p>
          <a:p>
            <a:r>
              <a:rPr lang="en-US" dirty="0"/>
              <a:t>Team Substances</a:t>
            </a:r>
          </a:p>
          <a:p>
            <a:r>
              <a:rPr lang="en-US" dirty="0"/>
              <a:t>Team Procedures</a:t>
            </a:r>
          </a:p>
        </p:txBody>
      </p:sp>
      <p:sp>
        <p:nvSpPr>
          <p:cNvPr id="4" name="Text Placeholder 3">
            <a:extLst>
              <a:ext uri="{FF2B5EF4-FFF2-40B4-BE49-F238E27FC236}">
                <a16:creationId xmlns:a16="http://schemas.microsoft.com/office/drawing/2014/main" id="{CA8E01BC-C886-4B29-8766-F02ACB33C23A}"/>
              </a:ext>
            </a:extLst>
          </p:cNvPr>
          <p:cNvSpPr>
            <a:spLocks noGrp="1"/>
          </p:cNvSpPr>
          <p:nvPr>
            <p:ph type="body" sz="quarter" idx="14"/>
          </p:nvPr>
        </p:nvSpPr>
        <p:spPr>
          <a:xfrm>
            <a:off x="2071193" y="2788884"/>
            <a:ext cx="9033582" cy="2056493"/>
          </a:xfrm>
        </p:spPr>
        <p:txBody>
          <a:bodyPr>
            <a:normAutofit/>
          </a:bodyPr>
          <a:lstStyle/>
          <a:p>
            <a:r>
              <a:rPr lang="en-US" dirty="0"/>
              <a:t>Research (Animal Use) Team:  Darbyshire Team</a:t>
            </a:r>
          </a:p>
          <a:p>
            <a:pPr marL="0" indent="0">
              <a:buNone/>
            </a:pPr>
            <a:endParaRPr lang="en-US" dirty="0"/>
          </a:p>
          <a:p>
            <a:r>
              <a:rPr lang="en-US" dirty="0"/>
              <a:t>Team Substances:  Isoflurane, lidocaine, K/X, midazolam, </a:t>
            </a:r>
            <a:r>
              <a:rPr lang="en-US" dirty="0" err="1"/>
              <a:t>telazol</a:t>
            </a:r>
            <a:r>
              <a:rPr lang="en-US" dirty="0"/>
              <a:t>, atipamezole, meloxicam, </a:t>
            </a:r>
            <a:r>
              <a:rPr lang="en-US" dirty="0" err="1"/>
              <a:t>ethiqaXR</a:t>
            </a:r>
            <a:r>
              <a:rPr lang="en-US" dirty="0"/>
              <a:t>, buprenorphine HCl</a:t>
            </a:r>
          </a:p>
          <a:p>
            <a:pPr marL="0" indent="0">
              <a:buNone/>
            </a:pPr>
            <a:endParaRPr lang="en-US" dirty="0"/>
          </a:p>
          <a:p>
            <a:r>
              <a:rPr lang="en-US" dirty="0"/>
              <a:t>Team Procedures:  Survival surgery, euthanasia, substance administration, imaging, other non-surgical procedures, blood collection, injections </a:t>
            </a:r>
          </a:p>
          <a:p>
            <a:endParaRPr lang="en-US" dirty="0"/>
          </a:p>
          <a:p>
            <a:pPr marL="0" indent="0">
              <a:buNone/>
            </a:pPr>
            <a:endParaRPr lang="en-US" dirty="0"/>
          </a:p>
        </p:txBody>
      </p:sp>
      <p:sp>
        <p:nvSpPr>
          <p:cNvPr id="5" name="Date Placeholder 4">
            <a:extLst>
              <a:ext uri="{FF2B5EF4-FFF2-40B4-BE49-F238E27FC236}">
                <a16:creationId xmlns:a16="http://schemas.microsoft.com/office/drawing/2014/main" id="{116856DF-FC75-4EB8-956E-C110F3964CBD}"/>
              </a:ext>
            </a:extLst>
          </p:cNvPr>
          <p:cNvSpPr>
            <a:spLocks noGrp="1"/>
          </p:cNvSpPr>
          <p:nvPr>
            <p:ph type="dt" sz="half" idx="10"/>
          </p:nvPr>
        </p:nvSpPr>
        <p:spPr/>
        <p:txBody>
          <a:bodyPr/>
          <a:lstStyle/>
          <a:p>
            <a:fld id="{D47A9A36-4EB0-BF46-AE48-7CDA251B954B}" type="datetime1">
              <a:rPr lang="en-US" smtClean="0"/>
              <a:t>9/23/2024</a:t>
            </a:fld>
            <a:endParaRPr lang="en-US" dirty="0"/>
          </a:p>
        </p:txBody>
      </p:sp>
      <p:sp>
        <p:nvSpPr>
          <p:cNvPr id="6" name="Slide Number Placeholder 5">
            <a:extLst>
              <a:ext uri="{FF2B5EF4-FFF2-40B4-BE49-F238E27FC236}">
                <a16:creationId xmlns:a16="http://schemas.microsoft.com/office/drawing/2014/main" id="{89E8A091-9D84-4107-BA46-F71CF99D99DC}"/>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41953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1778-B19E-4A96-A1A1-7D30239237BD}"/>
              </a:ext>
            </a:extLst>
          </p:cNvPr>
          <p:cNvSpPr>
            <a:spLocks noGrp="1"/>
          </p:cNvSpPr>
          <p:nvPr>
            <p:ph type="ctrTitle"/>
          </p:nvPr>
        </p:nvSpPr>
        <p:spPr/>
        <p:txBody>
          <a:bodyPr/>
          <a:lstStyle/>
          <a:p>
            <a:r>
              <a:rPr lang="en-US" dirty="0"/>
              <a:t>EXAMPLES of Building Blocks</a:t>
            </a:r>
          </a:p>
        </p:txBody>
      </p:sp>
      <p:sp>
        <p:nvSpPr>
          <p:cNvPr id="3" name="Subtitle 2">
            <a:extLst>
              <a:ext uri="{FF2B5EF4-FFF2-40B4-BE49-F238E27FC236}">
                <a16:creationId xmlns:a16="http://schemas.microsoft.com/office/drawing/2014/main" id="{946A510B-980C-498F-B1EA-522F4CDD7F96}"/>
              </a:ext>
            </a:extLst>
          </p:cNvPr>
          <p:cNvSpPr>
            <a:spLocks noGrp="1"/>
          </p:cNvSpPr>
          <p:nvPr>
            <p:ph type="subTitle" idx="1"/>
          </p:nvPr>
        </p:nvSpPr>
        <p:spPr>
          <a:xfrm>
            <a:off x="2107518" y="1345167"/>
            <a:ext cx="7988982" cy="1272143"/>
          </a:xfrm>
        </p:spPr>
        <p:txBody>
          <a:bodyPr/>
          <a:lstStyle/>
          <a:p>
            <a:r>
              <a:rPr lang="en-US" dirty="0"/>
              <a:t>Research (Animal Use) Team</a:t>
            </a:r>
          </a:p>
          <a:p>
            <a:r>
              <a:rPr lang="en-US" dirty="0"/>
              <a:t>Team Substances</a:t>
            </a:r>
          </a:p>
          <a:p>
            <a:r>
              <a:rPr lang="en-US" dirty="0"/>
              <a:t>Team Procedures</a:t>
            </a:r>
          </a:p>
        </p:txBody>
      </p:sp>
      <p:sp>
        <p:nvSpPr>
          <p:cNvPr id="4" name="Text Placeholder 3">
            <a:extLst>
              <a:ext uri="{FF2B5EF4-FFF2-40B4-BE49-F238E27FC236}">
                <a16:creationId xmlns:a16="http://schemas.microsoft.com/office/drawing/2014/main" id="{CA8E01BC-C886-4B29-8766-F02ACB33C23A}"/>
              </a:ext>
            </a:extLst>
          </p:cNvPr>
          <p:cNvSpPr>
            <a:spLocks noGrp="1"/>
          </p:cNvSpPr>
          <p:nvPr>
            <p:ph type="body" sz="quarter" idx="14"/>
          </p:nvPr>
        </p:nvSpPr>
        <p:spPr>
          <a:xfrm>
            <a:off x="2071193" y="2788884"/>
            <a:ext cx="9033582" cy="2056493"/>
          </a:xfrm>
        </p:spPr>
        <p:txBody>
          <a:bodyPr>
            <a:normAutofit/>
          </a:bodyPr>
          <a:lstStyle/>
          <a:p>
            <a:r>
              <a:rPr lang="en-US" dirty="0"/>
              <a:t>Research (Animal Use) Team:  Schoenlein Team</a:t>
            </a:r>
          </a:p>
          <a:p>
            <a:pPr marL="0" indent="0">
              <a:buNone/>
            </a:pPr>
            <a:endParaRPr lang="en-US" dirty="0"/>
          </a:p>
          <a:p>
            <a:r>
              <a:rPr lang="en-US" dirty="0"/>
              <a:t>Team Substances:  Isoflurane, propofol, T/K/X, acepromazine, butorphanol, buprenorphine ER, carprofen, meloxicam</a:t>
            </a:r>
          </a:p>
          <a:p>
            <a:pPr marL="0" indent="0">
              <a:buNone/>
            </a:pPr>
            <a:endParaRPr lang="en-US" dirty="0"/>
          </a:p>
          <a:p>
            <a:r>
              <a:rPr lang="en-US" dirty="0"/>
              <a:t>Team Procedures:  Survival surgery, euthanasia, substance administration, imaging, other non-surgical procedures, blood collection, injections </a:t>
            </a:r>
          </a:p>
          <a:p>
            <a:endParaRPr lang="en-US" dirty="0"/>
          </a:p>
          <a:p>
            <a:pPr marL="0" indent="0">
              <a:buNone/>
            </a:pPr>
            <a:endParaRPr lang="en-US" dirty="0"/>
          </a:p>
        </p:txBody>
      </p:sp>
      <p:sp>
        <p:nvSpPr>
          <p:cNvPr id="5" name="Date Placeholder 4">
            <a:extLst>
              <a:ext uri="{FF2B5EF4-FFF2-40B4-BE49-F238E27FC236}">
                <a16:creationId xmlns:a16="http://schemas.microsoft.com/office/drawing/2014/main" id="{116856DF-FC75-4EB8-956E-C110F3964CB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7A9A36-4EB0-BF46-AE48-7CDA251B954B}"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9/23/2024</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89E8A091-9D84-4107-BA46-F71CF99D99D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25964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D23BDA0-73EB-F5F2-0DE6-7D6629D07BA6}"/>
              </a:ext>
            </a:extLst>
          </p:cNvPr>
          <p:cNvSpPr>
            <a:spLocks noGrp="1"/>
          </p:cNvSpPr>
          <p:nvPr>
            <p:ph type="dt" sz="half" idx="10"/>
          </p:nvPr>
        </p:nvSpPr>
        <p:spPr/>
        <p:txBody>
          <a:bodyPr/>
          <a:lstStyle/>
          <a:p>
            <a:fld id="{D47A9A36-4EB0-BF46-AE48-7CDA251B954B}" type="datetime1">
              <a:rPr lang="en-US" smtClean="0"/>
              <a:t>9/23/2024</a:t>
            </a:fld>
            <a:endParaRPr lang="en-US" dirty="0"/>
          </a:p>
        </p:txBody>
      </p:sp>
      <p:sp>
        <p:nvSpPr>
          <p:cNvPr id="6" name="Slide Number Placeholder 5">
            <a:extLst>
              <a:ext uri="{FF2B5EF4-FFF2-40B4-BE49-F238E27FC236}">
                <a16:creationId xmlns:a16="http://schemas.microsoft.com/office/drawing/2014/main" id="{EF033619-EAAE-202B-8CAF-1515B29C912C}"/>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
        <p:nvSpPr>
          <p:cNvPr id="7" name="Title 1">
            <a:extLst>
              <a:ext uri="{FF2B5EF4-FFF2-40B4-BE49-F238E27FC236}">
                <a16:creationId xmlns:a16="http://schemas.microsoft.com/office/drawing/2014/main" id="{3A8FF708-3968-5EBF-56EA-6A5EDC2F161C}"/>
              </a:ext>
            </a:extLst>
          </p:cNvPr>
          <p:cNvSpPr>
            <a:spLocks noGrp="1"/>
          </p:cNvSpPr>
          <p:nvPr>
            <p:ph type="ctrTitle"/>
          </p:nvPr>
        </p:nvSpPr>
        <p:spPr>
          <a:xfrm>
            <a:off x="2107520" y="437030"/>
            <a:ext cx="7988980" cy="498598"/>
          </a:xfrm>
        </p:spPr>
        <p:txBody>
          <a:bodyPr/>
          <a:lstStyle/>
          <a:p>
            <a:r>
              <a:rPr lang="en-US" dirty="0"/>
              <a:t>PERA: Purdue Excellence in Research Administration</a:t>
            </a:r>
          </a:p>
        </p:txBody>
      </p:sp>
      <p:sp>
        <p:nvSpPr>
          <p:cNvPr id="8" name="Subtitle 2">
            <a:extLst>
              <a:ext uri="{FF2B5EF4-FFF2-40B4-BE49-F238E27FC236}">
                <a16:creationId xmlns:a16="http://schemas.microsoft.com/office/drawing/2014/main" id="{52F008ED-A4AF-191D-04F3-3270ED86733F}"/>
              </a:ext>
            </a:extLst>
          </p:cNvPr>
          <p:cNvSpPr>
            <a:spLocks noGrp="1"/>
          </p:cNvSpPr>
          <p:nvPr>
            <p:ph type="subTitle" idx="1"/>
          </p:nvPr>
        </p:nvSpPr>
        <p:spPr>
          <a:xfrm>
            <a:off x="2159944" y="1249284"/>
            <a:ext cx="7988982" cy="341599"/>
          </a:xfrm>
        </p:spPr>
        <p:txBody>
          <a:bodyPr/>
          <a:lstStyle/>
          <a:p>
            <a:r>
              <a:rPr lang="en-US" dirty="0"/>
              <a:t>Demonstration– IACUC Module</a:t>
            </a:r>
          </a:p>
        </p:txBody>
      </p:sp>
      <p:sp>
        <p:nvSpPr>
          <p:cNvPr id="9" name="Text Placeholder 3">
            <a:extLst>
              <a:ext uri="{FF2B5EF4-FFF2-40B4-BE49-F238E27FC236}">
                <a16:creationId xmlns:a16="http://schemas.microsoft.com/office/drawing/2014/main" id="{B04E0589-3A97-ABCA-EE3F-55D9FBDCF1E4}"/>
              </a:ext>
            </a:extLst>
          </p:cNvPr>
          <p:cNvSpPr>
            <a:spLocks noGrp="1"/>
          </p:cNvSpPr>
          <p:nvPr>
            <p:ph type="body" sz="quarter" idx="14"/>
          </p:nvPr>
        </p:nvSpPr>
        <p:spPr>
          <a:xfrm>
            <a:off x="1863730" y="2003993"/>
            <a:ext cx="9572709" cy="4378731"/>
          </a:xfrm>
        </p:spPr>
        <p:txBody>
          <a:bodyPr>
            <a:normAutofit/>
          </a:bodyPr>
          <a:lstStyle/>
          <a:p>
            <a:pPr marL="342900" marR="0" lvl="0" indent="-342900" algn="l">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General Navigation</a:t>
            </a:r>
          </a:p>
          <a:p>
            <a:pPr marL="742950" marR="0" lvl="1" indent="-285750" algn="l">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Dashboard </a:t>
            </a:r>
          </a:p>
          <a:p>
            <a:pPr marL="1143000" marR="0" lvl="2" indent="-228600" algn="l">
              <a:lnSpc>
                <a:spcPct val="107000"/>
              </a:lnSpc>
              <a:spcBef>
                <a:spcPts val="0"/>
              </a:spcBef>
              <a:spcAft>
                <a:spcPts val="0"/>
              </a:spcAft>
              <a:buFont typeface="Wingdings" panose="05000000000000000000"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My Inbox - any submission that requires your action in the workflow</a:t>
            </a:r>
          </a:p>
          <a:p>
            <a:pPr marL="1143000" marR="0" lvl="2" indent="-228600" algn="l">
              <a:lnSpc>
                <a:spcPct val="107000"/>
              </a:lnSpc>
              <a:spcBef>
                <a:spcPts val="0"/>
              </a:spcBef>
              <a:spcAft>
                <a:spcPts val="0"/>
              </a:spcAft>
              <a:buFont typeface="Wingdings" panose="05000000000000000000"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My Reviews (more for admin and committee)</a:t>
            </a:r>
          </a:p>
          <a:p>
            <a:pPr marL="1143000" marR="0" lvl="2" indent="-228600" algn="l">
              <a:lnSpc>
                <a:spcPct val="107000"/>
              </a:lnSpc>
              <a:spcBef>
                <a:spcPts val="0"/>
              </a:spcBef>
              <a:spcAft>
                <a:spcPts val="0"/>
              </a:spcAft>
              <a:buFont typeface="Wingdings" panose="05000000000000000000"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Recently Viewed – Can navigate to most recent or use it to PIN a protocol for quick reference</a:t>
            </a:r>
          </a:p>
          <a:p>
            <a:pPr marL="742950" marR="0" lvl="1" indent="-285750" algn="l">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IACUC Tab</a:t>
            </a:r>
          </a:p>
          <a:p>
            <a:pPr marL="1143000" marR="0" lvl="2" indent="-228600" algn="l">
              <a:lnSpc>
                <a:spcPct val="107000"/>
              </a:lnSpc>
              <a:spcBef>
                <a:spcPts val="0"/>
              </a:spcBef>
              <a:spcAft>
                <a:spcPts val="0"/>
              </a:spcAft>
              <a:buFont typeface="Wingdings" panose="05000000000000000000"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Submissions</a:t>
            </a:r>
          </a:p>
          <a:p>
            <a:pPr marL="1600200" marR="0" lvl="3" indent="-228600" algn="l">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Create Concern, Research Team, Protocol</a:t>
            </a:r>
          </a:p>
          <a:p>
            <a:pPr marL="1600200" marR="0" lvl="3" indent="-228600" algn="l">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See different categories – Your Research Teams, In-Review, Active, Archives, or All Submissions</a:t>
            </a:r>
          </a:p>
          <a:p>
            <a:pPr marL="1143000" marR="0" lvl="2" indent="-228600" algn="l">
              <a:lnSpc>
                <a:spcPct val="107000"/>
              </a:lnSpc>
              <a:spcBef>
                <a:spcPts val="0"/>
              </a:spcBef>
              <a:spcAft>
                <a:spcPts val="800"/>
              </a:spcAft>
              <a:buFont typeface="Wingdings" panose="05000000000000000000"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Standard Library – Standard Procedures &amp; Substances to be used in protocols</a:t>
            </a:r>
          </a:p>
          <a:p>
            <a:endParaRPr lang="en-US" b="1" dirty="0"/>
          </a:p>
          <a:p>
            <a:pPr marL="0" indent="0">
              <a:buNone/>
            </a:pPr>
            <a:endParaRPr lang="en-US" sz="1600" dirty="0"/>
          </a:p>
          <a:p>
            <a:endParaRPr lang="en-US" sz="1600" dirty="0"/>
          </a:p>
          <a:p>
            <a:pPr lvl="1"/>
            <a:endParaRPr lang="en-US" dirty="0"/>
          </a:p>
          <a:p>
            <a:pPr lvl="1">
              <a:spcBef>
                <a:spcPts val="0"/>
              </a:spcBef>
            </a:pPr>
            <a:endParaRPr lang="en-US" dirty="0"/>
          </a:p>
        </p:txBody>
      </p:sp>
    </p:spTree>
    <p:extLst>
      <p:ext uri="{BB962C8B-B14F-4D97-AF65-F5344CB8AC3E}">
        <p14:creationId xmlns:p14="http://schemas.microsoft.com/office/powerpoint/2010/main" val="192821105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529AC3E5-65B1-6D43-A1C0-79DEA853F391}" vid="{48A0F090-6C6A-6043-9D2E-40DEC7CDA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CE4767F710294CB510A94B547F1315" ma:contentTypeVersion="14" ma:contentTypeDescription="Create a new document." ma:contentTypeScope="" ma:versionID="b49fd6fbc8cb681e833234b756681ab4">
  <xsd:schema xmlns:xsd="http://www.w3.org/2001/XMLSchema" xmlns:xs="http://www.w3.org/2001/XMLSchema" xmlns:p="http://schemas.microsoft.com/office/2006/metadata/properties" xmlns:ns2="8e25904e-a587-4e17-9f49-2589f7ff8bb3" xmlns:ns3="86f3cb75-35a0-43d0-9d20-2dfcde10c744" targetNamespace="http://schemas.microsoft.com/office/2006/metadata/properties" ma:root="true" ma:fieldsID="2ecc434b6661bd7130dd0369ee640044" ns2:_="" ns3:_="">
    <xsd:import namespace="8e25904e-a587-4e17-9f49-2589f7ff8bb3"/>
    <xsd:import namespace="86f3cb75-35a0-43d0-9d20-2dfcde10c7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5904e-a587-4e17-9f49-2589f7ff8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3cb75-35a0-43d0-9d20-2dfcde10c7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0a203c2-bd8a-4a92-88de-918572be1836}" ma:internalName="TaxCatchAll" ma:showField="CatchAllData" ma:web="86f3cb75-35a0-43d0-9d20-2dfcde10c74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28F77-9C7B-442F-AF5B-88C9DF4C7F31}">
  <ds:schemaRefs>
    <ds:schemaRef ds:uri="http://schemas.microsoft.com/sharepoint/v3/contenttype/forms"/>
  </ds:schemaRefs>
</ds:datastoreItem>
</file>

<file path=customXml/itemProps2.xml><?xml version="1.0" encoding="utf-8"?>
<ds:datastoreItem xmlns:ds="http://schemas.openxmlformats.org/officeDocument/2006/customXml" ds:itemID="{B5239B3C-700A-40BD-8D5F-AD52E223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5904e-a587-4e17-9f49-2589f7ff8bb3"/>
    <ds:schemaRef ds:uri="86f3cb75-35a0-43d0-9d20-2dfcde10c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Ofice of Research</Template>
  <TotalTime>71293</TotalTime>
  <Words>838</Words>
  <Application>Microsoft Office PowerPoint</Application>
  <PresentationFormat>Widescreen</PresentationFormat>
  <Paragraphs>126</Paragraphs>
  <Slides>11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Calibri</vt:lpstr>
      <vt:lpstr>United Sans Rg Md</vt:lpstr>
      <vt:lpstr>Acumin Pro ExtraCondensed</vt:lpstr>
      <vt:lpstr>Acumin Pro</vt:lpstr>
      <vt:lpstr>Arial Narrow</vt:lpstr>
      <vt:lpstr>United Sans Cd Md</vt:lpstr>
      <vt:lpstr>Acumin Pro Medium</vt:lpstr>
      <vt:lpstr>Acumin Pro Semibold</vt:lpstr>
      <vt:lpstr>Helvetica Neue</vt:lpstr>
      <vt:lpstr>Arial</vt:lpstr>
      <vt:lpstr>Courier New</vt:lpstr>
      <vt:lpstr>Acumin Pro ExtraCondensed Smbd</vt:lpstr>
      <vt:lpstr>Acumin Pro SemiCondensed</vt:lpstr>
      <vt:lpstr>Wingdings</vt:lpstr>
      <vt:lpstr>Symbol</vt:lpstr>
      <vt:lpstr>Purdue2</vt:lpstr>
      <vt:lpstr>Purdue excellence in research administration: PERA – IACUC Module Demo</vt:lpstr>
      <vt:lpstr>PERA: Purdue Excellence in Research Administration</vt:lpstr>
      <vt:lpstr>PERA: Purdue Excellence in Research Administration</vt:lpstr>
      <vt:lpstr>PERA: Purdue Excellence in Research Administration</vt:lpstr>
      <vt:lpstr>Coeus Protocols Migrated to the PERA System</vt:lpstr>
      <vt:lpstr>PERA: Purdue Excellence in Research Administration</vt:lpstr>
      <vt:lpstr>EXAMPLES of Building Blocks</vt:lpstr>
      <vt:lpstr>EXAMPLES of Building Blocks</vt:lpstr>
      <vt:lpstr>PERA: Purdue Excellence in Research Administration</vt:lpstr>
      <vt:lpstr>PERA: Purdue Excellence in Research Administration</vt:lpstr>
      <vt:lpstr>PERA: Purdue Excellence in Research Administration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Krushna Dattatraya</dc:creator>
  <cp:lastModifiedBy>Warren, Bruce E</cp:lastModifiedBy>
  <cp:revision>298</cp:revision>
  <cp:lastPrinted>2024-04-22T20:27:34Z</cp:lastPrinted>
  <dcterms:created xsi:type="dcterms:W3CDTF">2023-01-29T09:08:28Z</dcterms:created>
  <dcterms:modified xsi:type="dcterms:W3CDTF">2024-09-23T18:24:47Z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2022-12-16T18:53:22Z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4c2d51e6-c64a-4ad5-84da-8c01226f2783</vt:lpwstr>
  </property>
  <property fmtid="{D5CDD505-2E9C-101B-9397-08002B2CF9AE}" pid="8" name="MSIP_Label_4044bd30-2ed7-4c9d-9d12-46200872a97b_ContentBits">
    <vt:lpwstr>0</vt:lpwstr>
  </property>
</Properties>
</file>